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1" r:id="rId1"/>
    <p:sldMasterId id="2147483719" r:id="rId2"/>
    <p:sldMasterId id="2147483737" r:id="rId3"/>
  </p:sldMasterIdLst>
  <p:notesMasterIdLst>
    <p:notesMasterId r:id="rId33"/>
  </p:notesMasterIdLst>
  <p:handoutMasterIdLst>
    <p:handoutMasterId r:id="rId34"/>
  </p:handoutMasterIdLst>
  <p:sldIdLst>
    <p:sldId id="256" r:id="rId4"/>
    <p:sldId id="258" r:id="rId5"/>
    <p:sldId id="260" r:id="rId6"/>
    <p:sldId id="257" r:id="rId7"/>
    <p:sldId id="261" r:id="rId8"/>
    <p:sldId id="259" r:id="rId9"/>
    <p:sldId id="263" r:id="rId10"/>
    <p:sldId id="262" r:id="rId11"/>
    <p:sldId id="265" r:id="rId12"/>
    <p:sldId id="264" r:id="rId13"/>
    <p:sldId id="266" r:id="rId14"/>
    <p:sldId id="267" r:id="rId15"/>
    <p:sldId id="268" r:id="rId16"/>
    <p:sldId id="269" r:id="rId17"/>
    <p:sldId id="270" r:id="rId18"/>
    <p:sldId id="272" r:id="rId19"/>
    <p:sldId id="273" r:id="rId20"/>
    <p:sldId id="274" r:id="rId21"/>
    <p:sldId id="271" r:id="rId22"/>
    <p:sldId id="276" r:id="rId23"/>
    <p:sldId id="277" r:id="rId24"/>
    <p:sldId id="278" r:id="rId25"/>
    <p:sldId id="279" r:id="rId26"/>
    <p:sldId id="280" r:id="rId27"/>
    <p:sldId id="281" r:id="rId28"/>
    <p:sldId id="282" r:id="rId29"/>
    <p:sldId id="283" r:id="rId30"/>
    <p:sldId id="28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6484"/>
    <a:srgbClr val="03718B"/>
    <a:srgbClr val="04A8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64" autoAdjust="0"/>
    <p:restoredTop sz="94660"/>
  </p:normalViewPr>
  <p:slideViewPr>
    <p:cSldViewPr snapToGrid="0">
      <p:cViewPr varScale="1">
        <p:scale>
          <a:sx n="114" d="100"/>
          <a:sy n="114" d="100"/>
        </p:scale>
        <p:origin x="64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2B3A92-1FD2-4E75-BBDE-5CE65E91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7DDBB2-F2F9-4A29-B61C-699F7AEDF7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CA014-245E-4B41-A661-5DE91C95BC8B}" type="datetimeFigureOut">
              <a:rPr lang="en-US" smtClean="0"/>
              <a:t>29-Aug-18</a:t>
            </a:fld>
            <a:endParaRPr lang="en-US"/>
          </a:p>
        </p:txBody>
      </p:sp>
      <p:sp>
        <p:nvSpPr>
          <p:cNvPr id="4" name="Footer Placeholder 3">
            <a:extLst>
              <a:ext uri="{FF2B5EF4-FFF2-40B4-BE49-F238E27FC236}">
                <a16:creationId xmlns:a16="http://schemas.microsoft.com/office/drawing/2014/main" id="{E5B8035A-D275-464D-82EA-2E27DC7D21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556E24-DFCC-4734-A7E3-FF1D33F6FA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45B76F-6BF0-48C1-80EE-D7AE1A7A5F54}" type="slidenum">
              <a:rPr lang="en-US" smtClean="0"/>
              <a:t>‹#›</a:t>
            </a:fld>
            <a:endParaRPr lang="en-US"/>
          </a:p>
        </p:txBody>
      </p:sp>
    </p:spTree>
    <p:extLst>
      <p:ext uri="{BB962C8B-B14F-4D97-AF65-F5344CB8AC3E}">
        <p14:creationId xmlns:p14="http://schemas.microsoft.com/office/powerpoint/2010/main" val="28515845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FFA51-1962-4C1C-A0D5-140115B26FB3}" type="datetimeFigureOut">
              <a:rPr lang="en-US" smtClean="0"/>
              <a:t>29-Aug-18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895D7-ACAD-4F60-BCEF-7E4BDE3DCBF8}" type="slidenum">
              <a:rPr lang="en-US" smtClean="0"/>
              <a:t>‹#›</a:t>
            </a:fld>
            <a:endParaRPr lang="en-US"/>
          </a:p>
        </p:txBody>
      </p:sp>
    </p:spTree>
    <p:extLst>
      <p:ext uri="{BB962C8B-B14F-4D97-AF65-F5344CB8AC3E}">
        <p14:creationId xmlns:p14="http://schemas.microsoft.com/office/powerpoint/2010/main" val="365578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721AEF-CAA0-4908-A215-9F0C22A3D44E}"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76495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E8CE10-61DC-4E3D-8875-8A5F153650FB}" type="datetime1">
              <a:rPr lang="en-US" smtClean="0"/>
              <a:t>29-Aug-18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501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292330C-93C4-4FD1-979A-73B11F63BF4C}"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9480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60AF2D2-2C36-46B7-A785-74A6E5BBD358}"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85490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4A50C-0FE9-457B-B86C-CB43D1FCDD86}"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8293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CA23A4-B8EB-4106-9D4A-94D98B0762F0}" type="datetime1">
              <a:rPr lang="en-US" smtClean="0"/>
              <a:t>29-Aug-18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3585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BA83F08-2800-428E-BD6D-737B699F375E}" type="datetime1">
              <a:rPr lang="en-US" smtClean="0"/>
              <a:t>29-Aug-18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51790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9C9417-B7BC-483B-A4EA-FFEF75495FC0}"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55164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78DCD3-F0E2-4D90-9147-5195526BE40A}"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0392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FFA457-AF73-445E-9A81-BB441E21FC01}"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19941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C68BBB7-9880-48C6-A49F-FD957FD00454}"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3225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1D842F-084A-4A33-896B-D4DFB7AA3210}"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56103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896E9C-E4CD-4CA2-8891-27E9DAC2BB79}"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676065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05D73B-CB6C-4935-AFE2-521BFD6ECF8A}" type="datetime1">
              <a:rPr lang="en-US" smtClean="0"/>
              <a:t>29-Aug-18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139802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8B4B52-5A22-423D-85F6-11DFF93C6F52}" type="datetime1">
              <a:rPr lang="en-US" smtClean="0"/>
              <a:t>29-Aug-18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83085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24E6D1A-859F-4017-9008-336496D90009}" type="datetime1">
              <a:rPr lang="en-US" smtClean="0"/>
              <a:t>29-Aug-18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92687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D575CF7-E677-4A22-BAC8-1761BE0DFCF6}" type="datetime1">
              <a:rPr lang="en-US" smtClean="0"/>
              <a:t>29-Aug-18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908408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AECC78D8-083F-4959-BB30-D4056347F595}" type="datetime1">
              <a:rPr lang="en-US" smtClean="0"/>
              <a:t>29-Aug-18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60981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1207114-7D02-4C4D-9BC4-DDBD9267408B}" type="datetime1">
              <a:rPr lang="en-US" smtClean="0"/>
              <a:t>29-Aug-18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09489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8B9E10B-2D60-4A4C-8AB3-E403AA18071D}" type="datetime1">
              <a:rPr lang="en-US" smtClean="0"/>
              <a:t>29-Aug-18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6302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0F0BCC0-B913-4DF8-BF06-5C2860B8D678}"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136967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DE81B27-919B-488E-B193-D274B76B3BFF}"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3467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C6425C-12E9-4566-AC9F-89DFADC52C44}"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627184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1F7BC0-357F-4330-B233-F35B405C667A}"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61400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611BE96-2149-4001-9544-4123A8E92D7C}" type="datetime1">
              <a:rPr lang="en-US" smtClean="0"/>
              <a:t>29-Aug-18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49254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AFBDCE-E9FE-4197-BF31-64A187D94FC9}" type="datetime1">
              <a:rPr lang="en-US" smtClean="0"/>
              <a:t>29-Aug-18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613788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EEA669-3306-450E-9B53-59A9BB6A37D5}"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83485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412515-74DA-44F0-AE41-686D25EEAF63}"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27954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721AEF-CAA0-4908-A215-9F0C22A3D44E}"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964619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1D842F-084A-4A33-896B-D4DFB7AA3210}"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15092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C6425C-12E9-4566-AC9F-89DFADC52C44}"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69949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380010-7CA4-4A89-AB53-85639689A635}" type="datetime1">
              <a:rPr lang="en-US" smtClean="0"/>
              <a:t>29-Aug-18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452254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40CCE8-43F3-43C4-A951-DB2E25005B2F}" type="datetime1">
              <a:rPr lang="en-US" smtClean="0"/>
              <a:t>29-Aug-18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282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380010-7CA4-4A89-AB53-85639689A635}" type="datetime1">
              <a:rPr lang="en-US" smtClean="0"/>
              <a:t>29-Aug-18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54437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C5B99B2-3A38-4178-9B4F-F64DB92B1367}" type="datetime1">
              <a:rPr lang="en-US" smtClean="0"/>
              <a:t>29-Aug-18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800947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B574661-B18D-4012-981B-6904116A09F7}" type="datetime1">
              <a:rPr lang="en-US" smtClean="0"/>
              <a:t>29-Aug-18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025526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689A958F-FDE2-4EA1-A2B9-AC4D22285232}" type="datetime1">
              <a:rPr lang="en-US" smtClean="0"/>
              <a:t>29-Aug-18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444314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6A2813D-EAA2-4DFF-B6C3-4A2657F5651E}" type="datetime1">
              <a:rPr lang="en-US" smtClean="0"/>
              <a:t>29-Aug-18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91559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E8CE10-61DC-4E3D-8875-8A5F153650FB}" type="datetime1">
              <a:rPr lang="en-US" smtClean="0"/>
              <a:t>29-Aug-18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01478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292330C-93C4-4FD1-979A-73B11F63BF4C}"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487848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60AF2D2-2C36-46B7-A785-74A6E5BBD358}"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21264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4A50C-0FE9-457B-B86C-CB43D1FCDD86}"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33752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CA23A4-B8EB-4106-9D4A-94D98B0762F0}" type="datetime1">
              <a:rPr lang="en-US" smtClean="0"/>
              <a:t>29-Aug-18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992353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BA83F08-2800-428E-BD6D-737B699F375E}" type="datetime1">
              <a:rPr lang="en-US" smtClean="0"/>
              <a:t>29-Aug-18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89432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40CCE8-43F3-43C4-A951-DB2E25005B2F}" type="datetime1">
              <a:rPr lang="en-US" smtClean="0"/>
              <a:t>29-Aug-18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64569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9C9417-B7BC-483B-A4EA-FFEF75495FC0}"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164679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78DCD3-F0E2-4D90-9147-5195526BE40A}" type="datetime1">
              <a:rPr lang="en-US" smtClean="0"/>
              <a:t>29-Aug-18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52377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C5B99B2-3A38-4178-9B4F-F64DB92B1367}" type="datetime1">
              <a:rPr lang="en-US" smtClean="0"/>
              <a:t>29-Aug-18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8275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B574661-B18D-4012-981B-6904116A09F7}" type="datetime1">
              <a:rPr lang="en-US" smtClean="0"/>
              <a:t>29-Aug-18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00432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689A958F-FDE2-4EA1-A2B9-AC4D22285232}" type="datetime1">
              <a:rPr lang="en-US" smtClean="0"/>
              <a:t>29-Aug-18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6169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6A2813D-EAA2-4DFF-B6C3-4A2657F5651E}" type="datetime1">
              <a:rPr lang="en-US" smtClean="0"/>
              <a:t>29-Aug-18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24996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8.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6.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21" Type="http://schemas.openxmlformats.org/officeDocument/2006/relationships/image" Target="../media/image4.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3.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2.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95B4F46-3BC7-4503-A057-756EE740AB0D}" type="datetime1">
              <a:rPr lang="en-US" smtClean="0"/>
              <a:t>29-Aug-18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4598284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402334B-0AC5-4A29-B7F2-D6CA3507EBAB}" type="datetime1">
              <a:rPr lang="en-US" smtClean="0"/>
              <a:t>29-Aug-18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210166970"/>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95B4F46-3BC7-4503-A057-756EE740AB0D}" type="datetime1">
              <a:rPr lang="en-US" smtClean="0"/>
              <a:t>29-Aug-18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691638599"/>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5" name="Picture 4" descr="A close up of a sign&#10;&#10;Description generated with very high confidence">
            <a:extLst>
              <a:ext uri="{FF2B5EF4-FFF2-40B4-BE49-F238E27FC236}">
                <a16:creationId xmlns:a16="http://schemas.microsoft.com/office/drawing/2014/main" id="{B0306A6B-C3DF-41C7-9125-D9821B95048E}"/>
              </a:ext>
            </a:extLst>
          </p:cNvPr>
          <p:cNvPicPr>
            <a:picLocks noChangeAspect="1"/>
          </p:cNvPicPr>
          <p:nvPr/>
        </p:nvPicPr>
        <p:blipFill>
          <a:blip r:embed="rId2"/>
          <a:stretch>
            <a:fillRect/>
          </a:stretch>
        </p:blipFill>
        <p:spPr>
          <a:xfrm>
            <a:off x="2045564" y="2471783"/>
            <a:ext cx="4589477" cy="895296"/>
          </a:xfrm>
          <a:prstGeom prst="rect">
            <a:avLst/>
          </a:prstGeom>
        </p:spPr>
      </p:pic>
      <p:pic>
        <p:nvPicPr>
          <p:cNvPr id="9" name="Picture 8" descr="A close up of a sign&#10;&#10;Description generated with high confidence">
            <a:extLst>
              <a:ext uri="{FF2B5EF4-FFF2-40B4-BE49-F238E27FC236}">
                <a16:creationId xmlns:a16="http://schemas.microsoft.com/office/drawing/2014/main" id="{58DEBE7E-DDF2-4E8C-B6CB-B54DCCA75F08}"/>
              </a:ext>
            </a:extLst>
          </p:cNvPr>
          <p:cNvPicPr>
            <a:picLocks noChangeAspect="1"/>
          </p:cNvPicPr>
          <p:nvPr/>
        </p:nvPicPr>
        <p:blipFill>
          <a:blip r:embed="rId3"/>
          <a:stretch>
            <a:fillRect/>
          </a:stretch>
        </p:blipFill>
        <p:spPr>
          <a:xfrm>
            <a:off x="7851698" y="2679529"/>
            <a:ext cx="1351025" cy="479803"/>
          </a:xfrm>
          <a:prstGeom prst="rect">
            <a:avLst/>
          </a:prstGeom>
        </p:spPr>
      </p:pic>
      <p:sp>
        <p:nvSpPr>
          <p:cNvPr id="12" name="Slide Number Placeholder 11">
            <a:extLst>
              <a:ext uri="{FF2B5EF4-FFF2-40B4-BE49-F238E27FC236}">
                <a16:creationId xmlns:a16="http://schemas.microsoft.com/office/drawing/2014/main" id="{0D48BD3A-3E77-4BF4-81C8-89A381A44796}"/>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409893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FB1302EE-BCE7-4639-8F50-F6A0E0C75CC3}"/>
              </a:ext>
            </a:extLst>
          </p:cNvPr>
          <p:cNvSpPr>
            <a:spLocks noGrp="1"/>
          </p:cNvSpPr>
          <p:nvPr>
            <p:ph type="sldNum" sz="quarter" idx="12"/>
          </p:nvPr>
        </p:nvSpPr>
        <p:spPr/>
        <p:txBody>
          <a:bodyPr/>
          <a:lstStyle/>
          <a:p>
            <a:fld id="{D57F1E4F-1CFF-5643-939E-02111984F565}" type="slidenum">
              <a:rPr lang="en-US" smtClean="0"/>
              <a:t>10</a:t>
            </a:fld>
            <a:endParaRPr lang="en-US" dirty="0"/>
          </a:p>
        </p:txBody>
      </p:sp>
      <p:sp>
        <p:nvSpPr>
          <p:cNvPr id="4" name="Rectangle 3">
            <a:extLst>
              <a:ext uri="{FF2B5EF4-FFF2-40B4-BE49-F238E27FC236}">
                <a16:creationId xmlns:a16="http://schemas.microsoft.com/office/drawing/2014/main" id="{4695FDFC-37CD-465A-B60E-4DFFBF769824}"/>
              </a:ext>
            </a:extLst>
          </p:cNvPr>
          <p:cNvSpPr/>
          <p:nvPr/>
        </p:nvSpPr>
        <p:spPr>
          <a:xfrm>
            <a:off x="797840" y="1176055"/>
            <a:ext cx="8778365" cy="707886"/>
          </a:xfrm>
          <a:prstGeom prst="rect">
            <a:avLst/>
          </a:prstGeom>
          <a:noFill/>
        </p:spPr>
        <p:txBody>
          <a:bodyPr wrap="none" lIns="91440" tIns="45720" rIns="91440" bIns="45720">
            <a:spAutoFit/>
          </a:bodyPr>
          <a:lstStyle/>
          <a:p>
            <a:pPr algn="ctr"/>
            <a:r>
              <a:rPr lang="en-US" sz="4000" dirty="0">
                <a:ln w="0"/>
                <a:solidFill>
                  <a:schemeClr val="tx2">
                    <a:lumMod val="75000"/>
                  </a:schemeClr>
                </a:solidFill>
                <a:effectLst>
                  <a:outerShdw blurRad="50800" dist="38100" dir="2700000" algn="tl" rotWithShape="0">
                    <a:prstClr val="black">
                      <a:alpha val="40000"/>
                    </a:prstClr>
                  </a:outerShdw>
                </a:effectLst>
              </a:rPr>
              <a:t>Platform &amp; libraries used for Project</a:t>
            </a:r>
          </a:p>
        </p:txBody>
      </p:sp>
      <p:sp>
        <p:nvSpPr>
          <p:cNvPr id="6" name="TextBox 5">
            <a:extLst>
              <a:ext uri="{FF2B5EF4-FFF2-40B4-BE49-F238E27FC236}">
                <a16:creationId xmlns:a16="http://schemas.microsoft.com/office/drawing/2014/main" id="{3CE1EBF8-1116-4B25-A6B6-D9179A1B164D}"/>
              </a:ext>
            </a:extLst>
          </p:cNvPr>
          <p:cNvSpPr txBox="1"/>
          <p:nvPr/>
        </p:nvSpPr>
        <p:spPr>
          <a:xfrm>
            <a:off x="1345860" y="2413337"/>
            <a:ext cx="6451135"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Anaconda- Spyder</a:t>
            </a:r>
          </a:p>
          <a:p>
            <a:endParaRPr lang="en-US" dirty="0"/>
          </a:p>
          <a:p>
            <a:pPr marL="285750" indent="-285750">
              <a:buFont typeface="Arial" panose="020B0604020202020204" pitchFamily="34" charset="0"/>
              <a:buChar char="•"/>
            </a:pPr>
            <a:r>
              <a:rPr lang="en-US" dirty="0"/>
              <a:t>Tweepy- Retrieve data from Twitter</a:t>
            </a:r>
          </a:p>
          <a:p>
            <a:pPr marL="285750" indent="-285750">
              <a:buFont typeface="Arial" panose="020B0604020202020204" pitchFamily="34" charset="0"/>
              <a:buChar char="•"/>
            </a:pPr>
            <a:r>
              <a:rPr lang="en-US" dirty="0"/>
              <a:t>Pandas- Dataframe and preprocessing</a:t>
            </a:r>
          </a:p>
          <a:p>
            <a:pPr marL="285750" indent="-285750">
              <a:buFont typeface="Arial" panose="020B0604020202020204" pitchFamily="34" charset="0"/>
              <a:buChar char="•"/>
            </a:pPr>
            <a:r>
              <a:rPr lang="en-US" dirty="0"/>
              <a:t>Beautiful Soup- Fetch data from different websites</a:t>
            </a:r>
          </a:p>
          <a:p>
            <a:pPr marL="285750" indent="-285750">
              <a:buFont typeface="Arial" panose="020B0604020202020204" pitchFamily="34" charset="0"/>
              <a:buChar char="•"/>
            </a:pPr>
            <a:r>
              <a:rPr lang="en-US" dirty="0"/>
              <a:t>Urllib2- Provide connection to a website</a:t>
            </a:r>
          </a:p>
          <a:p>
            <a:pPr marL="285750" indent="-285750">
              <a:buFont typeface="Arial" panose="020B0604020202020204" pitchFamily="34" charset="0"/>
              <a:buChar char="•"/>
            </a:pPr>
            <a:r>
              <a:rPr lang="en-US" dirty="0"/>
              <a:t>Sci-Kit Learn- Machine Learning Algorithms</a:t>
            </a:r>
          </a:p>
        </p:txBody>
      </p:sp>
    </p:spTree>
    <p:extLst>
      <p:ext uri="{BB962C8B-B14F-4D97-AF65-F5344CB8AC3E}">
        <p14:creationId xmlns:p14="http://schemas.microsoft.com/office/powerpoint/2010/main" val="2581423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CF761F24-9ADC-47E8-BF64-958EC41A1BED}"/>
              </a:ext>
            </a:extLst>
          </p:cNvPr>
          <p:cNvSpPr>
            <a:spLocks noGrp="1"/>
          </p:cNvSpPr>
          <p:nvPr>
            <p:ph type="sldNum" sz="quarter" idx="12"/>
          </p:nvPr>
        </p:nvSpPr>
        <p:spPr/>
        <p:txBody>
          <a:bodyPr/>
          <a:lstStyle/>
          <a:p>
            <a:fld id="{D57F1E4F-1CFF-5643-939E-02111984F565}" type="slidenum">
              <a:rPr lang="en-US" smtClean="0"/>
              <a:t>11</a:t>
            </a:fld>
            <a:endParaRPr lang="en-US" dirty="0"/>
          </a:p>
        </p:txBody>
      </p:sp>
      <p:sp>
        <p:nvSpPr>
          <p:cNvPr id="4" name="Rectangle 3">
            <a:extLst>
              <a:ext uri="{FF2B5EF4-FFF2-40B4-BE49-F238E27FC236}">
                <a16:creationId xmlns:a16="http://schemas.microsoft.com/office/drawing/2014/main" id="{9694090D-BF2E-4A8B-8DB0-10A231BCFD69}"/>
              </a:ext>
            </a:extLst>
          </p:cNvPr>
          <p:cNvSpPr/>
          <p:nvPr/>
        </p:nvSpPr>
        <p:spPr>
          <a:xfrm>
            <a:off x="4230141" y="0"/>
            <a:ext cx="331212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Twitter ??</a:t>
            </a:r>
          </a:p>
        </p:txBody>
      </p:sp>
      <p:pic>
        <p:nvPicPr>
          <p:cNvPr id="7" name="Picture 6">
            <a:extLst>
              <a:ext uri="{FF2B5EF4-FFF2-40B4-BE49-F238E27FC236}">
                <a16:creationId xmlns:a16="http://schemas.microsoft.com/office/drawing/2014/main" id="{6CCC8FB9-51D8-4F90-965E-14F6441F479A}"/>
              </a:ext>
            </a:extLst>
          </p:cNvPr>
          <p:cNvPicPr>
            <a:picLocks noChangeAspect="1"/>
          </p:cNvPicPr>
          <p:nvPr/>
        </p:nvPicPr>
        <p:blipFill rotWithShape="1">
          <a:blip r:embed="rId4"/>
          <a:srcRect t="3508" b="4312"/>
          <a:stretch/>
        </p:blipFill>
        <p:spPr>
          <a:xfrm>
            <a:off x="326685" y="923330"/>
            <a:ext cx="9886047" cy="5125983"/>
          </a:xfrm>
          <a:prstGeom prst="rect">
            <a:avLst/>
          </a:prstGeom>
        </p:spPr>
      </p:pic>
    </p:spTree>
    <p:extLst>
      <p:ext uri="{BB962C8B-B14F-4D97-AF65-F5344CB8AC3E}">
        <p14:creationId xmlns:p14="http://schemas.microsoft.com/office/powerpoint/2010/main" val="1007050642"/>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6F1E76D3-8476-4D00-8200-E5028A458A12}"/>
              </a:ext>
            </a:extLst>
          </p:cNvPr>
          <p:cNvSpPr>
            <a:spLocks noGrp="1"/>
          </p:cNvSpPr>
          <p:nvPr>
            <p:ph type="sldNum" sz="quarter" idx="12"/>
          </p:nvPr>
        </p:nvSpPr>
        <p:spPr/>
        <p:txBody>
          <a:bodyPr/>
          <a:lstStyle/>
          <a:p>
            <a:fld id="{D57F1E4F-1CFF-5643-939E-02111984F565}" type="slidenum">
              <a:rPr lang="en-US" smtClean="0"/>
              <a:t>12</a:t>
            </a:fld>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CACC65D9-8E52-43E9-A429-1851371933DB}"/>
              </a:ext>
            </a:extLst>
          </p:cNvPr>
          <p:cNvPicPr>
            <a:picLocks noChangeAspect="1"/>
          </p:cNvPicPr>
          <p:nvPr/>
        </p:nvPicPr>
        <p:blipFill rotWithShape="1">
          <a:blip r:embed="rId4"/>
          <a:srcRect t="3202" r="974" b="1483"/>
          <a:stretch/>
        </p:blipFill>
        <p:spPr>
          <a:xfrm>
            <a:off x="177605" y="411061"/>
            <a:ext cx="10174935" cy="5545121"/>
          </a:xfrm>
          <a:prstGeom prst="rect">
            <a:avLst/>
          </a:prstGeom>
        </p:spPr>
      </p:pic>
      <p:cxnSp>
        <p:nvCxnSpPr>
          <p:cNvPr id="8" name="Straight Arrow Connector 7">
            <a:extLst>
              <a:ext uri="{FF2B5EF4-FFF2-40B4-BE49-F238E27FC236}">
                <a16:creationId xmlns:a16="http://schemas.microsoft.com/office/drawing/2014/main" id="{663149CC-0AF5-4E7E-AA3B-A3078C91DB94}"/>
              </a:ext>
            </a:extLst>
          </p:cNvPr>
          <p:cNvCxnSpPr/>
          <p:nvPr/>
        </p:nvCxnSpPr>
        <p:spPr>
          <a:xfrm flipV="1">
            <a:off x="494950" y="2659310"/>
            <a:ext cx="780177" cy="1241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CEFE807-F657-406F-B648-E84F16CB62BC}"/>
              </a:ext>
            </a:extLst>
          </p:cNvPr>
          <p:cNvCxnSpPr/>
          <p:nvPr/>
        </p:nvCxnSpPr>
        <p:spPr>
          <a:xfrm flipH="1">
            <a:off x="2927758" y="2357306"/>
            <a:ext cx="738231" cy="192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2DF1617-3135-4F06-B672-18A9BC0FFA5D}"/>
              </a:ext>
            </a:extLst>
          </p:cNvPr>
          <p:cNvCxnSpPr/>
          <p:nvPr/>
        </p:nvCxnSpPr>
        <p:spPr>
          <a:xfrm flipV="1">
            <a:off x="973123" y="3741490"/>
            <a:ext cx="372737" cy="260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02F6F1-70AA-49DC-8DD0-37936E0EF17E}"/>
              </a:ext>
            </a:extLst>
          </p:cNvPr>
          <p:cNvCxnSpPr/>
          <p:nvPr/>
        </p:nvCxnSpPr>
        <p:spPr>
          <a:xfrm flipV="1">
            <a:off x="2306972" y="3775046"/>
            <a:ext cx="192947" cy="260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542545"/>
      </p:ext>
    </p:extLst>
  </p:cSld>
  <p:clrMapOvr>
    <a:masterClrMapping/>
  </p:clrMapOvr>
  <p:transition spd="slow">
    <p:comb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13F39B90-DBF8-44FF-B6B3-39C9477D3DB0}"/>
              </a:ext>
            </a:extLst>
          </p:cNvPr>
          <p:cNvSpPr>
            <a:spLocks noGrp="1"/>
          </p:cNvSpPr>
          <p:nvPr>
            <p:ph type="sldNum" sz="quarter" idx="12"/>
          </p:nvPr>
        </p:nvSpPr>
        <p:spPr/>
        <p:txBody>
          <a:bodyPr/>
          <a:lstStyle/>
          <a:p>
            <a:fld id="{D57F1E4F-1CFF-5643-939E-02111984F565}" type="slidenum">
              <a:rPr lang="en-US" smtClean="0"/>
              <a:t>13</a:t>
            </a:fld>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0FF9B6E1-6C49-401C-B31D-4A2260D6AFFB}"/>
              </a:ext>
            </a:extLst>
          </p:cNvPr>
          <p:cNvPicPr>
            <a:picLocks noChangeAspect="1"/>
          </p:cNvPicPr>
          <p:nvPr/>
        </p:nvPicPr>
        <p:blipFill rotWithShape="1">
          <a:blip r:embed="rId4"/>
          <a:srcRect t="3508" r="1124" b="2140"/>
          <a:stretch/>
        </p:blipFill>
        <p:spPr>
          <a:xfrm>
            <a:off x="303014" y="385893"/>
            <a:ext cx="10049526" cy="5394122"/>
          </a:xfrm>
          <a:prstGeom prst="rect">
            <a:avLst/>
          </a:prstGeom>
        </p:spPr>
      </p:pic>
      <p:cxnSp>
        <p:nvCxnSpPr>
          <p:cNvPr id="8" name="Straight Arrow Connector 7">
            <a:extLst>
              <a:ext uri="{FF2B5EF4-FFF2-40B4-BE49-F238E27FC236}">
                <a16:creationId xmlns:a16="http://schemas.microsoft.com/office/drawing/2014/main" id="{6877DDD9-67A4-4C20-B4E4-FC6AA826098B}"/>
              </a:ext>
            </a:extLst>
          </p:cNvPr>
          <p:cNvCxnSpPr/>
          <p:nvPr/>
        </p:nvCxnSpPr>
        <p:spPr>
          <a:xfrm flipH="1">
            <a:off x="4286774" y="1233182"/>
            <a:ext cx="587230" cy="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0211CE6-8936-40C4-B54C-F50818810541}"/>
              </a:ext>
            </a:extLst>
          </p:cNvPr>
          <p:cNvCxnSpPr/>
          <p:nvPr/>
        </p:nvCxnSpPr>
        <p:spPr>
          <a:xfrm>
            <a:off x="2801923" y="1063416"/>
            <a:ext cx="251670" cy="16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F99674E-3FA2-4890-B63F-72BA9AA20B52}"/>
              </a:ext>
            </a:extLst>
          </p:cNvPr>
          <p:cNvCxnSpPr/>
          <p:nvPr/>
        </p:nvCxnSpPr>
        <p:spPr>
          <a:xfrm>
            <a:off x="3540154" y="1063416"/>
            <a:ext cx="0" cy="362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96EE16-373B-485C-B66E-6B825721E97B}"/>
              </a:ext>
            </a:extLst>
          </p:cNvPr>
          <p:cNvCxnSpPr/>
          <p:nvPr/>
        </p:nvCxnSpPr>
        <p:spPr>
          <a:xfrm flipV="1">
            <a:off x="1345860" y="1845578"/>
            <a:ext cx="751388" cy="151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19300AA-2097-41FF-83E6-3EC87A4881E0}"/>
              </a:ext>
            </a:extLst>
          </p:cNvPr>
          <p:cNvCxnSpPr/>
          <p:nvPr/>
        </p:nvCxnSpPr>
        <p:spPr>
          <a:xfrm flipV="1">
            <a:off x="1345860" y="2248250"/>
            <a:ext cx="751388" cy="251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52FD113-345D-4A90-9BCA-2599B5833416}"/>
              </a:ext>
            </a:extLst>
          </p:cNvPr>
          <p:cNvCxnSpPr/>
          <p:nvPr/>
        </p:nvCxnSpPr>
        <p:spPr>
          <a:xfrm flipH="1" flipV="1">
            <a:off x="4144161" y="2290194"/>
            <a:ext cx="536896" cy="2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F74CBF3-F19D-42E5-A972-04624DC53BD9}"/>
              </a:ext>
            </a:extLst>
          </p:cNvPr>
          <p:cNvCxnSpPr/>
          <p:nvPr/>
        </p:nvCxnSpPr>
        <p:spPr>
          <a:xfrm flipV="1">
            <a:off x="2718033" y="2315361"/>
            <a:ext cx="419450" cy="18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ight Brace 20">
            <a:extLst>
              <a:ext uri="{FF2B5EF4-FFF2-40B4-BE49-F238E27FC236}">
                <a16:creationId xmlns:a16="http://schemas.microsoft.com/office/drawing/2014/main" id="{C131B089-40F5-489D-9850-0E422C70A2A0}"/>
              </a:ext>
            </a:extLst>
          </p:cNvPr>
          <p:cNvSpPr/>
          <p:nvPr/>
        </p:nvSpPr>
        <p:spPr>
          <a:xfrm>
            <a:off x="6375633" y="1426128"/>
            <a:ext cx="109005" cy="5704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B2C41A7-B91C-463E-9705-0CC2EECA95C5}"/>
              </a:ext>
            </a:extLst>
          </p:cNvPr>
          <p:cNvCxnSpPr>
            <a:cxnSpLocks/>
          </p:cNvCxnSpPr>
          <p:nvPr/>
        </p:nvCxnSpPr>
        <p:spPr>
          <a:xfrm flipH="1">
            <a:off x="6513623" y="1711354"/>
            <a:ext cx="7802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469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AA992819-A592-4454-A62A-95846DF67EC3}"/>
              </a:ext>
            </a:extLst>
          </p:cNvPr>
          <p:cNvSpPr>
            <a:spLocks noGrp="1"/>
          </p:cNvSpPr>
          <p:nvPr>
            <p:ph type="sldNum" sz="quarter" idx="12"/>
          </p:nvPr>
        </p:nvSpPr>
        <p:spPr/>
        <p:txBody>
          <a:bodyPr/>
          <a:lstStyle/>
          <a:p>
            <a:fld id="{D57F1E4F-1CFF-5643-939E-02111984F565}" type="slidenum">
              <a:rPr lang="en-US" smtClean="0"/>
              <a:t>14</a:t>
            </a:fld>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7A4DEC63-0044-4235-A463-1E60E41D8A9F}"/>
              </a:ext>
            </a:extLst>
          </p:cNvPr>
          <p:cNvPicPr>
            <a:picLocks noChangeAspect="1"/>
          </p:cNvPicPr>
          <p:nvPr/>
        </p:nvPicPr>
        <p:blipFill rotWithShape="1">
          <a:blip r:embed="rId4"/>
          <a:srcRect l="1652" t="3509" r="986" b="1652"/>
          <a:stretch/>
        </p:blipFill>
        <p:spPr>
          <a:xfrm>
            <a:off x="419976" y="477674"/>
            <a:ext cx="9932564" cy="5442310"/>
          </a:xfrm>
          <a:prstGeom prst="rect">
            <a:avLst/>
          </a:prstGeom>
        </p:spPr>
      </p:pic>
      <p:cxnSp>
        <p:nvCxnSpPr>
          <p:cNvPr id="8" name="Straight Arrow Connector 7">
            <a:extLst>
              <a:ext uri="{FF2B5EF4-FFF2-40B4-BE49-F238E27FC236}">
                <a16:creationId xmlns:a16="http://schemas.microsoft.com/office/drawing/2014/main" id="{2AD577DD-2CAA-4966-9487-901421D93D66}"/>
              </a:ext>
            </a:extLst>
          </p:cNvPr>
          <p:cNvCxnSpPr/>
          <p:nvPr/>
        </p:nvCxnSpPr>
        <p:spPr>
          <a:xfrm>
            <a:off x="830510" y="3682767"/>
            <a:ext cx="1065402" cy="176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50F9CEC-F8E6-41EA-BD73-AC57CBAB4CDB}"/>
              </a:ext>
            </a:extLst>
          </p:cNvPr>
          <p:cNvCxnSpPr/>
          <p:nvPr/>
        </p:nvCxnSpPr>
        <p:spPr>
          <a:xfrm flipV="1">
            <a:off x="2038525" y="3951215"/>
            <a:ext cx="637563" cy="293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512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58ED0EC5-3995-4CA2-AC45-60235A489DAB}"/>
              </a:ext>
            </a:extLst>
          </p:cNvPr>
          <p:cNvSpPr>
            <a:spLocks noGrp="1"/>
          </p:cNvSpPr>
          <p:nvPr>
            <p:ph type="sldNum" sz="quarter" idx="12"/>
          </p:nvPr>
        </p:nvSpPr>
        <p:spPr/>
        <p:txBody>
          <a:bodyPr/>
          <a:lstStyle/>
          <a:p>
            <a:fld id="{D57F1E4F-1CFF-5643-939E-02111984F565}" type="slidenum">
              <a:rPr lang="en-US" smtClean="0"/>
              <a:t>15</a:t>
            </a:fld>
            <a:endParaRPr lang="en-US" dirty="0"/>
          </a:p>
        </p:txBody>
      </p:sp>
      <p:pic>
        <p:nvPicPr>
          <p:cNvPr id="6" name="Picture 5" descr="A screenshot of a computer screen&#10;&#10;Description generated with very high confidence">
            <a:extLst>
              <a:ext uri="{FF2B5EF4-FFF2-40B4-BE49-F238E27FC236}">
                <a16:creationId xmlns:a16="http://schemas.microsoft.com/office/drawing/2014/main" id="{38AE5F4C-380A-4A9C-AEBD-97A1E9844B19}"/>
              </a:ext>
            </a:extLst>
          </p:cNvPr>
          <p:cNvPicPr>
            <a:picLocks noChangeAspect="1"/>
          </p:cNvPicPr>
          <p:nvPr/>
        </p:nvPicPr>
        <p:blipFill rotWithShape="1">
          <a:blip r:embed="rId4"/>
          <a:srcRect l="3303" t="3508" r="1055" b="1529"/>
          <a:stretch/>
        </p:blipFill>
        <p:spPr>
          <a:xfrm>
            <a:off x="165037" y="295729"/>
            <a:ext cx="10187503" cy="5689723"/>
          </a:xfrm>
          <a:prstGeom prst="rect">
            <a:avLst/>
          </a:prstGeom>
        </p:spPr>
      </p:pic>
      <p:cxnSp>
        <p:nvCxnSpPr>
          <p:cNvPr id="8" name="Straight Arrow Connector 7">
            <a:extLst>
              <a:ext uri="{FF2B5EF4-FFF2-40B4-BE49-F238E27FC236}">
                <a16:creationId xmlns:a16="http://schemas.microsoft.com/office/drawing/2014/main" id="{E7937523-08E5-474F-A6CC-AC1CE65B29C7}"/>
              </a:ext>
            </a:extLst>
          </p:cNvPr>
          <p:cNvCxnSpPr/>
          <p:nvPr/>
        </p:nvCxnSpPr>
        <p:spPr>
          <a:xfrm flipV="1">
            <a:off x="1065402" y="1820411"/>
            <a:ext cx="897622" cy="18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82ADD1-3E70-48ED-A601-B290803E3844}"/>
              </a:ext>
            </a:extLst>
          </p:cNvPr>
          <p:cNvCxnSpPr/>
          <p:nvPr/>
        </p:nvCxnSpPr>
        <p:spPr>
          <a:xfrm flipV="1">
            <a:off x="2432807" y="1879134"/>
            <a:ext cx="402672" cy="192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3D656BF-E24C-409E-8635-A9A8A5730A55}"/>
              </a:ext>
            </a:extLst>
          </p:cNvPr>
          <p:cNvCxnSpPr/>
          <p:nvPr/>
        </p:nvCxnSpPr>
        <p:spPr>
          <a:xfrm flipH="1" flipV="1">
            <a:off x="3892492" y="1904301"/>
            <a:ext cx="327170" cy="25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1EBE08-FB9A-4377-BF16-DE399A53F582}"/>
              </a:ext>
            </a:extLst>
          </p:cNvPr>
          <p:cNvCxnSpPr/>
          <p:nvPr/>
        </p:nvCxnSpPr>
        <p:spPr>
          <a:xfrm flipV="1">
            <a:off x="1635853" y="2827090"/>
            <a:ext cx="327171" cy="18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05BA0B-EA18-423D-A1BB-5ABF127A037C}"/>
              </a:ext>
            </a:extLst>
          </p:cNvPr>
          <p:cNvCxnSpPr/>
          <p:nvPr/>
        </p:nvCxnSpPr>
        <p:spPr>
          <a:xfrm flipH="1" flipV="1">
            <a:off x="3053593" y="2885813"/>
            <a:ext cx="243280" cy="21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1FAFA4-1703-48F0-8719-0B216EC814D4}"/>
              </a:ext>
            </a:extLst>
          </p:cNvPr>
          <p:cNvCxnSpPr/>
          <p:nvPr/>
        </p:nvCxnSpPr>
        <p:spPr>
          <a:xfrm flipH="1" flipV="1">
            <a:off x="3892492" y="2827090"/>
            <a:ext cx="226502" cy="18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D80D69F-5E3E-4E14-863A-CA6B420D0A8C}"/>
              </a:ext>
            </a:extLst>
          </p:cNvPr>
          <p:cNvCxnSpPr/>
          <p:nvPr/>
        </p:nvCxnSpPr>
        <p:spPr>
          <a:xfrm>
            <a:off x="3800213" y="1501629"/>
            <a:ext cx="14512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94001B-C069-42BC-851B-FFBE729D524A}"/>
              </a:ext>
            </a:extLst>
          </p:cNvPr>
          <p:cNvCxnSpPr/>
          <p:nvPr/>
        </p:nvCxnSpPr>
        <p:spPr>
          <a:xfrm flipH="1" flipV="1">
            <a:off x="4781725" y="1526796"/>
            <a:ext cx="453005" cy="478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162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227173C9-557A-4651-9FFF-933CE73646D6}"/>
              </a:ext>
            </a:extLst>
          </p:cNvPr>
          <p:cNvSpPr>
            <a:spLocks noGrp="1"/>
          </p:cNvSpPr>
          <p:nvPr>
            <p:ph type="sldNum" sz="quarter" idx="12"/>
          </p:nvPr>
        </p:nvSpPr>
        <p:spPr/>
        <p:txBody>
          <a:bodyPr/>
          <a:lstStyle/>
          <a:p>
            <a:fld id="{D57F1E4F-1CFF-5643-939E-02111984F565}" type="slidenum">
              <a:rPr lang="en-US" smtClean="0"/>
              <a:t>16</a:t>
            </a:fld>
            <a:endParaRPr lang="en-US" dirty="0"/>
          </a:p>
        </p:txBody>
      </p:sp>
      <p:pic>
        <p:nvPicPr>
          <p:cNvPr id="6" name="Picture 5" descr="A screenshot of a computer&#10;&#10;Description generated with very high confidence">
            <a:extLst>
              <a:ext uri="{FF2B5EF4-FFF2-40B4-BE49-F238E27FC236}">
                <a16:creationId xmlns:a16="http://schemas.microsoft.com/office/drawing/2014/main" id="{528856F8-4DBF-4115-9FE7-D9FA05D018AA}"/>
              </a:ext>
            </a:extLst>
          </p:cNvPr>
          <p:cNvPicPr>
            <a:picLocks noChangeAspect="1"/>
          </p:cNvPicPr>
          <p:nvPr/>
        </p:nvPicPr>
        <p:blipFill rotWithShape="1">
          <a:blip r:embed="rId4"/>
          <a:srcRect l="18381" t="12582" r="50375" b="32912"/>
          <a:stretch/>
        </p:blipFill>
        <p:spPr>
          <a:xfrm>
            <a:off x="2242831" y="68065"/>
            <a:ext cx="6305552" cy="6187348"/>
          </a:xfrm>
          <a:prstGeom prst="rect">
            <a:avLst/>
          </a:prstGeom>
        </p:spPr>
      </p:pic>
    </p:spTree>
    <p:extLst>
      <p:ext uri="{BB962C8B-B14F-4D97-AF65-F5344CB8AC3E}">
        <p14:creationId xmlns:p14="http://schemas.microsoft.com/office/powerpoint/2010/main" val="1674961229"/>
      </p:ext>
    </p:extLst>
  </p:cSld>
  <p:clrMapOvr>
    <a:masterClrMapping/>
  </p:clrMapOvr>
  <p:transition spd="slow">
    <p:cover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C841CC65-C17E-431B-AC30-1FC3AD35E88C}"/>
              </a:ext>
            </a:extLst>
          </p:cNvPr>
          <p:cNvSpPr>
            <a:spLocks noGrp="1"/>
          </p:cNvSpPr>
          <p:nvPr>
            <p:ph type="sldNum" sz="quarter" idx="12"/>
          </p:nvPr>
        </p:nvSpPr>
        <p:spPr/>
        <p:txBody>
          <a:bodyPr/>
          <a:lstStyle/>
          <a:p>
            <a:fld id="{D57F1E4F-1CFF-5643-939E-02111984F565}" type="slidenum">
              <a:rPr lang="en-US" smtClean="0"/>
              <a:t>17</a:t>
            </a:fld>
            <a:endParaRPr lang="en-US" dirty="0"/>
          </a:p>
        </p:txBody>
      </p:sp>
      <p:pic>
        <p:nvPicPr>
          <p:cNvPr id="6" name="Picture 5" descr="A screenshot of a computer&#10;&#10;Description generated with very high confidence">
            <a:extLst>
              <a:ext uri="{FF2B5EF4-FFF2-40B4-BE49-F238E27FC236}">
                <a16:creationId xmlns:a16="http://schemas.microsoft.com/office/drawing/2014/main" id="{3F70BDF3-67D8-410A-B6FC-A8296AFA27EF}"/>
              </a:ext>
            </a:extLst>
          </p:cNvPr>
          <p:cNvPicPr>
            <a:picLocks noChangeAspect="1"/>
          </p:cNvPicPr>
          <p:nvPr/>
        </p:nvPicPr>
        <p:blipFill rotWithShape="1">
          <a:blip r:embed="rId4"/>
          <a:srcRect l="19175" t="11321" r="51559" b="58165"/>
          <a:stretch/>
        </p:blipFill>
        <p:spPr>
          <a:xfrm>
            <a:off x="175683" y="1554877"/>
            <a:ext cx="6142751" cy="3602677"/>
          </a:xfrm>
          <a:prstGeom prst="rect">
            <a:avLst/>
          </a:prstGeom>
        </p:spPr>
      </p:pic>
      <p:pic>
        <p:nvPicPr>
          <p:cNvPr id="8" name="Picture 7" descr="A screenshot of a computer&#10;&#10;Description generated with very high confidence">
            <a:extLst>
              <a:ext uri="{FF2B5EF4-FFF2-40B4-BE49-F238E27FC236}">
                <a16:creationId xmlns:a16="http://schemas.microsoft.com/office/drawing/2014/main" id="{BF1C8BEB-C399-4290-A68E-4CD5B1DC2034}"/>
              </a:ext>
            </a:extLst>
          </p:cNvPr>
          <p:cNvPicPr>
            <a:picLocks noChangeAspect="1"/>
          </p:cNvPicPr>
          <p:nvPr/>
        </p:nvPicPr>
        <p:blipFill rotWithShape="1">
          <a:blip r:embed="rId4"/>
          <a:srcRect l="19197" t="43792" r="51422" b="15596"/>
          <a:stretch/>
        </p:blipFill>
        <p:spPr>
          <a:xfrm>
            <a:off x="6588640" y="1246157"/>
            <a:ext cx="5427677" cy="4220115"/>
          </a:xfrm>
          <a:prstGeom prst="rect">
            <a:avLst/>
          </a:prstGeom>
        </p:spPr>
      </p:pic>
    </p:spTree>
    <p:extLst>
      <p:ext uri="{BB962C8B-B14F-4D97-AF65-F5344CB8AC3E}">
        <p14:creationId xmlns:p14="http://schemas.microsoft.com/office/powerpoint/2010/main" val="99654773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E2EF7BAF-F37E-4CFA-B578-FE69E117CD4C}"/>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6" name="Picture 5">
            <a:extLst>
              <a:ext uri="{FF2B5EF4-FFF2-40B4-BE49-F238E27FC236}">
                <a16:creationId xmlns:a16="http://schemas.microsoft.com/office/drawing/2014/main" id="{A3E95578-8818-45CF-BD2B-634CCCAF1552}"/>
              </a:ext>
            </a:extLst>
          </p:cNvPr>
          <p:cNvPicPr>
            <a:picLocks noChangeAspect="1"/>
          </p:cNvPicPr>
          <p:nvPr/>
        </p:nvPicPr>
        <p:blipFill rotWithShape="1">
          <a:blip r:embed="rId4"/>
          <a:srcRect l="19529" t="25409" r="51697" b="37370"/>
          <a:stretch/>
        </p:blipFill>
        <p:spPr>
          <a:xfrm>
            <a:off x="200849" y="1063416"/>
            <a:ext cx="6090756" cy="4431762"/>
          </a:xfrm>
          <a:prstGeom prst="rect">
            <a:avLst/>
          </a:prstGeom>
        </p:spPr>
      </p:pic>
      <p:pic>
        <p:nvPicPr>
          <p:cNvPr id="8" name="Picture 7">
            <a:extLst>
              <a:ext uri="{FF2B5EF4-FFF2-40B4-BE49-F238E27FC236}">
                <a16:creationId xmlns:a16="http://schemas.microsoft.com/office/drawing/2014/main" id="{1D42BD1F-7041-4FDB-86D3-46A01CA3EEB2}"/>
              </a:ext>
            </a:extLst>
          </p:cNvPr>
          <p:cNvPicPr>
            <a:picLocks noChangeAspect="1"/>
          </p:cNvPicPr>
          <p:nvPr/>
        </p:nvPicPr>
        <p:blipFill rotWithShape="1">
          <a:blip r:embed="rId4"/>
          <a:srcRect l="19387" t="63522" r="52385" b="15506"/>
          <a:stretch/>
        </p:blipFill>
        <p:spPr>
          <a:xfrm>
            <a:off x="6385922" y="1996580"/>
            <a:ext cx="5605229" cy="2453948"/>
          </a:xfrm>
          <a:prstGeom prst="rect">
            <a:avLst/>
          </a:prstGeom>
        </p:spPr>
      </p:pic>
    </p:spTree>
    <p:extLst>
      <p:ext uri="{BB962C8B-B14F-4D97-AF65-F5344CB8AC3E}">
        <p14:creationId xmlns:p14="http://schemas.microsoft.com/office/powerpoint/2010/main" val="319787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E3F01F7A-0FBA-47D5-83A0-28083CCAB4B5}"/>
              </a:ext>
            </a:extLst>
          </p:cNvPr>
          <p:cNvSpPr>
            <a:spLocks noGrp="1"/>
          </p:cNvSpPr>
          <p:nvPr>
            <p:ph type="sldNum" sz="quarter" idx="12"/>
          </p:nvPr>
        </p:nvSpPr>
        <p:spPr/>
        <p:txBody>
          <a:bodyPr/>
          <a:lstStyle/>
          <a:p>
            <a:fld id="{D57F1E4F-1CFF-5643-939E-02111984F565}" type="slidenum">
              <a:rPr lang="en-US" smtClean="0"/>
              <a:t>19</a:t>
            </a:fld>
            <a:endParaRPr lang="en-US" dirty="0"/>
          </a:p>
        </p:txBody>
      </p:sp>
      <p:sp>
        <p:nvSpPr>
          <p:cNvPr id="4" name="Rectangle 3">
            <a:extLst>
              <a:ext uri="{FF2B5EF4-FFF2-40B4-BE49-F238E27FC236}">
                <a16:creationId xmlns:a16="http://schemas.microsoft.com/office/drawing/2014/main" id="{7D77A98C-3B4D-4E7A-8C1E-0DEE18C90EDF}"/>
              </a:ext>
            </a:extLst>
          </p:cNvPr>
          <p:cNvSpPr/>
          <p:nvPr/>
        </p:nvSpPr>
        <p:spPr>
          <a:xfrm>
            <a:off x="1462078" y="421612"/>
            <a:ext cx="2557110"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6">
                    <a:lumMod val="75000"/>
                  </a:schemeClr>
                </a:solidFill>
                <a:effectLst/>
              </a:rPr>
              <a:t>List Count</a:t>
            </a:r>
          </a:p>
        </p:txBody>
      </p:sp>
      <p:sp>
        <p:nvSpPr>
          <p:cNvPr id="6" name="TextBox 5">
            <a:extLst>
              <a:ext uri="{FF2B5EF4-FFF2-40B4-BE49-F238E27FC236}">
                <a16:creationId xmlns:a16="http://schemas.microsoft.com/office/drawing/2014/main" id="{98703BE3-729D-49FA-9206-98FBDF08F5FB}"/>
              </a:ext>
            </a:extLst>
          </p:cNvPr>
          <p:cNvSpPr txBox="1"/>
          <p:nvPr/>
        </p:nvSpPr>
        <p:spPr>
          <a:xfrm>
            <a:off x="1345860" y="1377906"/>
            <a:ext cx="7210911" cy="646331"/>
          </a:xfrm>
          <a:prstGeom prst="rect">
            <a:avLst/>
          </a:prstGeom>
          <a:noFill/>
        </p:spPr>
        <p:txBody>
          <a:bodyPr wrap="square" rtlCol="0">
            <a:spAutoFit/>
          </a:bodyPr>
          <a:lstStyle/>
          <a:p>
            <a:pPr algn="ctr"/>
            <a:r>
              <a:rPr lang="en-US" dirty="0"/>
              <a:t>List count is different from followers or following, the more lists you are on, the more popular you probably are.</a:t>
            </a:r>
          </a:p>
        </p:txBody>
      </p:sp>
      <p:pic>
        <p:nvPicPr>
          <p:cNvPr id="8" name="Picture 7">
            <a:extLst>
              <a:ext uri="{FF2B5EF4-FFF2-40B4-BE49-F238E27FC236}">
                <a16:creationId xmlns:a16="http://schemas.microsoft.com/office/drawing/2014/main" id="{DF555A18-2BAC-44BA-B160-F3A4BBF68D99}"/>
              </a:ext>
            </a:extLst>
          </p:cNvPr>
          <p:cNvPicPr>
            <a:picLocks noChangeAspect="1"/>
          </p:cNvPicPr>
          <p:nvPr/>
        </p:nvPicPr>
        <p:blipFill>
          <a:blip r:embed="rId4"/>
          <a:stretch>
            <a:fillRect/>
          </a:stretch>
        </p:blipFill>
        <p:spPr>
          <a:xfrm>
            <a:off x="2556021" y="2193563"/>
            <a:ext cx="6000750" cy="4200525"/>
          </a:xfrm>
          <a:prstGeom prst="rect">
            <a:avLst/>
          </a:prstGeom>
        </p:spPr>
      </p:pic>
      <p:cxnSp>
        <p:nvCxnSpPr>
          <p:cNvPr id="10" name="Straight Arrow Connector 9">
            <a:extLst>
              <a:ext uri="{FF2B5EF4-FFF2-40B4-BE49-F238E27FC236}">
                <a16:creationId xmlns:a16="http://schemas.microsoft.com/office/drawing/2014/main" id="{E343FB28-2D3A-4E6D-8F3F-FE1249D12A3D}"/>
              </a:ext>
            </a:extLst>
          </p:cNvPr>
          <p:cNvCxnSpPr/>
          <p:nvPr/>
        </p:nvCxnSpPr>
        <p:spPr>
          <a:xfrm flipH="1" flipV="1">
            <a:off x="6795083" y="4823670"/>
            <a:ext cx="184557" cy="989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E482F7-C2E1-45E8-B79E-905B316979EA}"/>
              </a:ext>
            </a:extLst>
          </p:cNvPr>
          <p:cNvSpPr txBox="1"/>
          <p:nvPr/>
        </p:nvSpPr>
        <p:spPr>
          <a:xfrm>
            <a:off x="6370041" y="6627168"/>
            <a:ext cx="5821959" cy="230832"/>
          </a:xfrm>
          <a:prstGeom prst="rect">
            <a:avLst/>
          </a:prstGeom>
          <a:noFill/>
        </p:spPr>
        <p:txBody>
          <a:bodyPr wrap="square" rtlCol="0">
            <a:spAutoFit/>
          </a:bodyPr>
          <a:lstStyle/>
          <a:p>
            <a:r>
              <a:rPr lang="en-US" sz="900" dirty="0"/>
              <a:t>Image Source- https://kencenerelli.wordpress.com/2018/01/07/count-twitter-lists-youre-a-member-of/</a:t>
            </a:r>
          </a:p>
        </p:txBody>
      </p:sp>
    </p:spTree>
    <p:extLst>
      <p:ext uri="{BB962C8B-B14F-4D97-AF65-F5344CB8AC3E}">
        <p14:creationId xmlns:p14="http://schemas.microsoft.com/office/powerpoint/2010/main" val="86999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65A007F8-EF2F-4AB1-B00A-C77D727B761E}"/>
              </a:ext>
            </a:extLst>
          </p:cNvPr>
          <p:cNvSpPr>
            <a:spLocks noGrp="1"/>
          </p:cNvSpPr>
          <p:nvPr>
            <p:ph type="sldNum" sz="quarter" idx="12"/>
          </p:nvPr>
        </p:nvSpPr>
        <p:spPr/>
        <p:txBody>
          <a:bodyPr/>
          <a:lstStyle/>
          <a:p>
            <a:fld id="{D57F1E4F-1CFF-5643-939E-02111984F565}" type="slidenum">
              <a:rPr lang="en-US" smtClean="0"/>
              <a:t>2</a:t>
            </a:fld>
            <a:endParaRPr lang="en-US" dirty="0"/>
          </a:p>
        </p:txBody>
      </p:sp>
      <p:sp>
        <p:nvSpPr>
          <p:cNvPr id="7" name="Rectangle 6">
            <a:extLst>
              <a:ext uri="{FF2B5EF4-FFF2-40B4-BE49-F238E27FC236}">
                <a16:creationId xmlns:a16="http://schemas.microsoft.com/office/drawing/2014/main" id="{A912759A-DA2F-4FA8-9618-2E441FB21681}"/>
              </a:ext>
            </a:extLst>
          </p:cNvPr>
          <p:cNvSpPr/>
          <p:nvPr/>
        </p:nvSpPr>
        <p:spPr>
          <a:xfrm>
            <a:off x="399567" y="1063416"/>
            <a:ext cx="11392863" cy="923330"/>
          </a:xfrm>
          <a:prstGeom prst="rect">
            <a:avLst/>
          </a:prstGeom>
          <a:noFill/>
        </p:spPr>
        <p:txBody>
          <a:bodyPr wrap="none" lIns="91440" tIns="45720" rIns="91440" bIns="45720">
            <a:spAutoFit/>
          </a:bodyPr>
          <a:lstStyle/>
          <a:p>
            <a:pPr algn="ctr"/>
            <a:r>
              <a:rPr lang="en-US" sz="5400" b="0" cap="none" spc="0" dirty="0">
                <a:ln w="0"/>
                <a:solidFill>
                  <a:schemeClr val="accent2">
                    <a:lumMod val="50000"/>
                  </a:schemeClr>
                </a:solidFill>
                <a:effectLst/>
              </a:rPr>
              <a:t>Computer Science &amp; Engineering</a:t>
            </a:r>
          </a:p>
        </p:txBody>
      </p:sp>
      <p:sp>
        <p:nvSpPr>
          <p:cNvPr id="4" name="Rectangle 3">
            <a:extLst>
              <a:ext uri="{FF2B5EF4-FFF2-40B4-BE49-F238E27FC236}">
                <a16:creationId xmlns:a16="http://schemas.microsoft.com/office/drawing/2014/main" id="{5CC105A0-D293-41F2-A455-9E8EF254CB21}"/>
              </a:ext>
            </a:extLst>
          </p:cNvPr>
          <p:cNvSpPr/>
          <p:nvPr/>
        </p:nvSpPr>
        <p:spPr>
          <a:xfrm>
            <a:off x="1520867" y="5034552"/>
            <a:ext cx="9150262"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Tweet Classifier: Fak</a:t>
            </a:r>
            <a:r>
              <a:rPr lang="en-US" sz="4400" dirty="0">
                <a:ln w="0"/>
                <a:solidFill>
                  <a:schemeClr val="accent1"/>
                </a:solidFill>
                <a:effectLst>
                  <a:outerShdw blurRad="38100" dist="25400" dir="5400000" algn="ctr" rotWithShape="0">
                    <a:srgbClr val="6E747A">
                      <a:alpha val="43000"/>
                    </a:srgbClr>
                  </a:outerShdw>
                </a:effectLst>
              </a:rPr>
              <a:t>e or Genuine</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DB55E38-2578-445D-90FF-610E0F7A661D}"/>
              </a:ext>
            </a:extLst>
          </p:cNvPr>
          <p:cNvSpPr/>
          <p:nvPr/>
        </p:nvSpPr>
        <p:spPr>
          <a:xfrm>
            <a:off x="527111" y="2851851"/>
            <a:ext cx="3047629" cy="1569660"/>
          </a:xfrm>
          <a:prstGeom prst="rect">
            <a:avLst/>
          </a:prstGeom>
          <a:noFill/>
        </p:spPr>
        <p:txBody>
          <a:bodyPr wrap="none" lIns="91440" tIns="45720" rIns="91440" bIns="45720">
            <a:spAutoFit/>
          </a:bodyPr>
          <a:lstStyle/>
          <a:p>
            <a:pPr algn="ctr"/>
            <a:r>
              <a:rPr lang="en-US" sz="3200" b="0" cap="none" spc="0" dirty="0">
                <a:ln w="0"/>
                <a:solidFill>
                  <a:schemeClr val="accent5">
                    <a:lumMod val="75000"/>
                  </a:schemeClr>
                </a:solidFill>
                <a:effectLst/>
                <a:latin typeface="Times New Roman" panose="02020603050405020304" pitchFamily="18" charset="0"/>
                <a:cs typeface="Times New Roman" panose="02020603050405020304" pitchFamily="18" charset="0"/>
              </a:rPr>
              <a:t>Submitted by- </a:t>
            </a:r>
          </a:p>
          <a:p>
            <a:pPr algn="ctr"/>
            <a:r>
              <a:rPr lang="en-US" sz="3200" dirty="0">
                <a:ln w="0"/>
                <a:solidFill>
                  <a:schemeClr val="accent5">
                    <a:lumMod val="75000"/>
                  </a:schemeClr>
                </a:solidFill>
                <a:latin typeface="Times New Roman" panose="02020603050405020304" pitchFamily="18" charset="0"/>
                <a:cs typeface="Times New Roman" panose="02020603050405020304" pitchFamily="18" charset="0"/>
              </a:rPr>
              <a:t>Deepesh Sherwal</a:t>
            </a:r>
          </a:p>
          <a:p>
            <a:pPr algn="ctr"/>
            <a:r>
              <a:rPr lang="en-US" sz="3200" b="0" cap="none" spc="0" dirty="0">
                <a:ln w="0"/>
                <a:solidFill>
                  <a:schemeClr val="accent5">
                    <a:lumMod val="75000"/>
                  </a:schemeClr>
                </a:solidFill>
                <a:effectLst/>
                <a:latin typeface="Times New Roman" panose="02020603050405020304" pitchFamily="18" charset="0"/>
                <a:cs typeface="Times New Roman" panose="02020603050405020304" pitchFamily="18" charset="0"/>
              </a:rPr>
              <a:t>15CS015</a:t>
            </a:r>
          </a:p>
        </p:txBody>
      </p:sp>
      <p:sp>
        <p:nvSpPr>
          <p:cNvPr id="9" name="Rectangle 8">
            <a:extLst>
              <a:ext uri="{FF2B5EF4-FFF2-40B4-BE49-F238E27FC236}">
                <a16:creationId xmlns:a16="http://schemas.microsoft.com/office/drawing/2014/main" id="{C01AE697-ED37-41BA-82B5-98AC6520BE0D}"/>
              </a:ext>
            </a:extLst>
          </p:cNvPr>
          <p:cNvSpPr/>
          <p:nvPr/>
        </p:nvSpPr>
        <p:spPr>
          <a:xfrm>
            <a:off x="8617262" y="2599787"/>
            <a:ext cx="2978701" cy="2062103"/>
          </a:xfrm>
          <a:prstGeom prst="rect">
            <a:avLst/>
          </a:prstGeom>
          <a:noFill/>
        </p:spPr>
        <p:txBody>
          <a:bodyPr wrap="none" lIns="91440" tIns="45720" rIns="91440" bIns="45720">
            <a:spAutoFit/>
          </a:bodyPr>
          <a:lstStyle/>
          <a:p>
            <a:pPr algn="ctr"/>
            <a:r>
              <a:rPr lang="en-US" sz="3200" b="0" cap="none" spc="0" dirty="0">
                <a:ln w="0"/>
                <a:solidFill>
                  <a:schemeClr val="accent5">
                    <a:lumMod val="75000"/>
                  </a:schemeClr>
                </a:solidFill>
                <a:effectLst/>
                <a:latin typeface="Times New Roman" panose="02020603050405020304" pitchFamily="18" charset="0"/>
                <a:cs typeface="Times New Roman" panose="02020603050405020304" pitchFamily="18" charset="0"/>
              </a:rPr>
              <a:t>Submitted to- </a:t>
            </a:r>
          </a:p>
          <a:p>
            <a:pPr algn="ctr"/>
            <a:r>
              <a:rPr lang="en-US" sz="3200" dirty="0">
                <a:ln w="0"/>
                <a:solidFill>
                  <a:schemeClr val="accent5">
                    <a:lumMod val="75000"/>
                  </a:schemeClr>
                </a:solidFill>
                <a:latin typeface="Times New Roman" panose="02020603050405020304" pitchFamily="18" charset="0"/>
                <a:cs typeface="Times New Roman" panose="02020603050405020304" pitchFamily="18" charset="0"/>
              </a:rPr>
              <a:t>Anubhav Saxena</a:t>
            </a:r>
          </a:p>
          <a:p>
            <a:pPr algn="ctr"/>
            <a:r>
              <a:rPr lang="en-US" sz="3200" b="0" cap="none" spc="0" dirty="0">
                <a:ln w="0"/>
                <a:solidFill>
                  <a:schemeClr val="accent5">
                    <a:lumMod val="75000"/>
                  </a:schemeClr>
                </a:solidFill>
                <a:effectLst/>
                <a:latin typeface="Times New Roman" panose="02020603050405020304" pitchFamily="18" charset="0"/>
                <a:cs typeface="Times New Roman" panose="02020603050405020304" pitchFamily="18" charset="0"/>
              </a:rPr>
              <a:t>Ass. Professor</a:t>
            </a:r>
          </a:p>
          <a:p>
            <a:pPr algn="ctr"/>
            <a:r>
              <a:rPr lang="en-US" sz="3200" dirty="0">
                <a:ln w="0"/>
                <a:solidFill>
                  <a:schemeClr val="accent5">
                    <a:lumMod val="75000"/>
                  </a:schemeClr>
                </a:solidFill>
                <a:latin typeface="Times New Roman" panose="02020603050405020304" pitchFamily="18" charset="0"/>
                <a:cs typeface="Times New Roman" panose="02020603050405020304" pitchFamily="18" charset="0"/>
              </a:rPr>
              <a:t>SCIT</a:t>
            </a:r>
            <a:endParaRPr lang="en-US" sz="3200" b="0" cap="none" spc="0" dirty="0">
              <a:ln w="0"/>
              <a:solidFill>
                <a:schemeClr val="accent5">
                  <a:lumMod val="7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8057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454AA840-770D-4F34-AA01-2204A8AEC7C7}"/>
              </a:ext>
            </a:extLst>
          </p:cNvPr>
          <p:cNvSpPr>
            <a:spLocks noGrp="1"/>
          </p:cNvSpPr>
          <p:nvPr>
            <p:ph type="sldNum" sz="quarter" idx="12"/>
          </p:nvPr>
        </p:nvSpPr>
        <p:spPr/>
        <p:txBody>
          <a:bodyPr/>
          <a:lstStyle/>
          <a:p>
            <a:fld id="{D57F1E4F-1CFF-5643-939E-02111984F565}" type="slidenum">
              <a:rPr lang="en-US" smtClean="0"/>
              <a:t>20</a:t>
            </a:fld>
            <a:endParaRPr lang="en-US" dirty="0"/>
          </a:p>
        </p:txBody>
      </p:sp>
      <p:sp>
        <p:nvSpPr>
          <p:cNvPr id="7" name="Rectangle 6">
            <a:extLst>
              <a:ext uri="{FF2B5EF4-FFF2-40B4-BE49-F238E27FC236}">
                <a16:creationId xmlns:a16="http://schemas.microsoft.com/office/drawing/2014/main" id="{75EDAD32-9E77-4572-BAD8-7C8D86EC5627}"/>
              </a:ext>
            </a:extLst>
          </p:cNvPr>
          <p:cNvSpPr/>
          <p:nvPr/>
        </p:nvSpPr>
        <p:spPr>
          <a:xfrm>
            <a:off x="934149" y="295729"/>
            <a:ext cx="6107761"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6">
                    <a:lumMod val="75000"/>
                  </a:schemeClr>
                </a:solidFill>
                <a:effectLst/>
              </a:rPr>
              <a:t>Account Authentication</a:t>
            </a:r>
          </a:p>
        </p:txBody>
      </p:sp>
      <p:sp>
        <p:nvSpPr>
          <p:cNvPr id="8" name="TextBox 7">
            <a:extLst>
              <a:ext uri="{FF2B5EF4-FFF2-40B4-BE49-F238E27FC236}">
                <a16:creationId xmlns:a16="http://schemas.microsoft.com/office/drawing/2014/main" id="{1FA7A9CB-3C95-4E21-944A-A96B756DE203}"/>
              </a:ext>
            </a:extLst>
          </p:cNvPr>
          <p:cNvSpPr txBox="1"/>
          <p:nvPr/>
        </p:nvSpPr>
        <p:spPr>
          <a:xfrm>
            <a:off x="1240600" y="1063416"/>
            <a:ext cx="6590776" cy="646331"/>
          </a:xfrm>
          <a:prstGeom prst="rect">
            <a:avLst/>
          </a:prstGeom>
          <a:noFill/>
        </p:spPr>
        <p:txBody>
          <a:bodyPr wrap="square" rtlCol="0">
            <a:spAutoFit/>
          </a:bodyPr>
          <a:lstStyle/>
          <a:p>
            <a:r>
              <a:rPr lang="en-US" dirty="0"/>
              <a:t>The blue verified badge      on Twitter lets people know that an account of public interest is authentic.</a:t>
            </a:r>
          </a:p>
        </p:txBody>
      </p:sp>
      <p:pic>
        <p:nvPicPr>
          <p:cNvPr id="11" name="Picture 10">
            <a:extLst>
              <a:ext uri="{FF2B5EF4-FFF2-40B4-BE49-F238E27FC236}">
                <a16:creationId xmlns:a16="http://schemas.microsoft.com/office/drawing/2014/main" id="{DD1AA031-8D51-4534-8F81-2ADC6BA82E9E}"/>
              </a:ext>
            </a:extLst>
          </p:cNvPr>
          <p:cNvPicPr>
            <a:picLocks noChangeAspect="1"/>
          </p:cNvPicPr>
          <p:nvPr/>
        </p:nvPicPr>
        <p:blipFill>
          <a:blip r:embed="rId4"/>
          <a:stretch>
            <a:fillRect/>
          </a:stretch>
        </p:blipFill>
        <p:spPr>
          <a:xfrm>
            <a:off x="4009195" y="1101296"/>
            <a:ext cx="285285" cy="285285"/>
          </a:xfrm>
          <a:prstGeom prst="rect">
            <a:avLst/>
          </a:prstGeom>
        </p:spPr>
      </p:pic>
      <p:pic>
        <p:nvPicPr>
          <p:cNvPr id="13" name="Picture 12">
            <a:extLst>
              <a:ext uri="{FF2B5EF4-FFF2-40B4-BE49-F238E27FC236}">
                <a16:creationId xmlns:a16="http://schemas.microsoft.com/office/drawing/2014/main" id="{2C1D1162-E82A-4A5D-BC7C-A8EB32732C7D}"/>
              </a:ext>
            </a:extLst>
          </p:cNvPr>
          <p:cNvPicPr>
            <a:picLocks noChangeAspect="1"/>
          </p:cNvPicPr>
          <p:nvPr/>
        </p:nvPicPr>
        <p:blipFill rotWithShape="1">
          <a:blip r:embed="rId5"/>
          <a:srcRect l="21399" t="28379" r="21456" b="5688"/>
          <a:stretch/>
        </p:blipFill>
        <p:spPr>
          <a:xfrm>
            <a:off x="1802663" y="1769548"/>
            <a:ext cx="6967229" cy="4521666"/>
          </a:xfrm>
          <a:prstGeom prst="rect">
            <a:avLst/>
          </a:prstGeom>
        </p:spPr>
      </p:pic>
      <p:cxnSp>
        <p:nvCxnSpPr>
          <p:cNvPr id="15" name="Straight Arrow Connector 14">
            <a:extLst>
              <a:ext uri="{FF2B5EF4-FFF2-40B4-BE49-F238E27FC236}">
                <a16:creationId xmlns:a16="http://schemas.microsoft.com/office/drawing/2014/main" id="{3CAB7B30-A698-48CD-A4BB-DD63799964F3}"/>
              </a:ext>
            </a:extLst>
          </p:cNvPr>
          <p:cNvCxnSpPr/>
          <p:nvPr/>
        </p:nvCxnSpPr>
        <p:spPr>
          <a:xfrm>
            <a:off x="1240600" y="2256639"/>
            <a:ext cx="487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F37851-2F51-4261-8CDA-0308443E219D}"/>
              </a:ext>
            </a:extLst>
          </p:cNvPr>
          <p:cNvCxnSpPr/>
          <p:nvPr/>
        </p:nvCxnSpPr>
        <p:spPr>
          <a:xfrm>
            <a:off x="1240600" y="2962713"/>
            <a:ext cx="487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43E86C-FB47-423F-A7C8-A658EA46707F}"/>
              </a:ext>
            </a:extLst>
          </p:cNvPr>
          <p:cNvCxnSpPr/>
          <p:nvPr/>
        </p:nvCxnSpPr>
        <p:spPr>
          <a:xfrm>
            <a:off x="1275069" y="3700944"/>
            <a:ext cx="487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E98689-F19B-4B4E-9FD7-E8DA5A1CE456}"/>
              </a:ext>
            </a:extLst>
          </p:cNvPr>
          <p:cNvCxnSpPr/>
          <p:nvPr/>
        </p:nvCxnSpPr>
        <p:spPr>
          <a:xfrm>
            <a:off x="1275069" y="4573399"/>
            <a:ext cx="487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131142-902C-4EC8-8B7A-01074B5641B8}"/>
              </a:ext>
            </a:extLst>
          </p:cNvPr>
          <p:cNvCxnSpPr/>
          <p:nvPr/>
        </p:nvCxnSpPr>
        <p:spPr>
          <a:xfrm>
            <a:off x="1275069" y="5311630"/>
            <a:ext cx="487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BC3065-3AD9-4D44-8E10-0AA688B33FB8}"/>
              </a:ext>
            </a:extLst>
          </p:cNvPr>
          <p:cNvCxnSpPr/>
          <p:nvPr/>
        </p:nvCxnSpPr>
        <p:spPr>
          <a:xfrm>
            <a:off x="1240600" y="6075028"/>
            <a:ext cx="487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65399AA-80B9-48F4-AE27-13FB6FE6A248}"/>
              </a:ext>
            </a:extLst>
          </p:cNvPr>
          <p:cNvSpPr txBox="1"/>
          <p:nvPr/>
        </p:nvSpPr>
        <p:spPr>
          <a:xfrm>
            <a:off x="7952764" y="6643946"/>
            <a:ext cx="4382541" cy="230832"/>
          </a:xfrm>
          <a:prstGeom prst="rect">
            <a:avLst/>
          </a:prstGeom>
          <a:noFill/>
        </p:spPr>
        <p:txBody>
          <a:bodyPr wrap="square" rtlCol="0">
            <a:spAutoFit/>
          </a:bodyPr>
          <a:lstStyle/>
          <a:p>
            <a:r>
              <a:rPr lang="en-US" sz="900" dirty="0"/>
              <a:t>Image Source- https://blog.tickyes.com/has-twitter-sold-out-free-speech/</a:t>
            </a:r>
          </a:p>
        </p:txBody>
      </p:sp>
    </p:spTree>
    <p:extLst>
      <p:ext uri="{BB962C8B-B14F-4D97-AF65-F5344CB8AC3E}">
        <p14:creationId xmlns:p14="http://schemas.microsoft.com/office/powerpoint/2010/main" val="3794207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96263253-1EC8-4627-BCAA-231B01385979}"/>
              </a:ext>
            </a:extLst>
          </p:cNvPr>
          <p:cNvSpPr>
            <a:spLocks noGrp="1"/>
          </p:cNvSpPr>
          <p:nvPr>
            <p:ph type="sldNum" sz="quarter" idx="12"/>
          </p:nvPr>
        </p:nvSpPr>
        <p:spPr/>
        <p:txBody>
          <a:bodyPr/>
          <a:lstStyle/>
          <a:p>
            <a:fld id="{D57F1E4F-1CFF-5643-939E-02111984F565}" type="slidenum">
              <a:rPr lang="en-US" smtClean="0"/>
              <a:t>21</a:t>
            </a:fld>
            <a:endParaRPr lang="en-US" dirty="0"/>
          </a:p>
        </p:txBody>
      </p:sp>
      <p:sp>
        <p:nvSpPr>
          <p:cNvPr id="4" name="Rectangle 3">
            <a:extLst>
              <a:ext uri="{FF2B5EF4-FFF2-40B4-BE49-F238E27FC236}">
                <a16:creationId xmlns:a16="http://schemas.microsoft.com/office/drawing/2014/main" id="{BA51941E-67F0-48FD-9696-AFF94C2D850B}"/>
              </a:ext>
            </a:extLst>
          </p:cNvPr>
          <p:cNvSpPr/>
          <p:nvPr/>
        </p:nvSpPr>
        <p:spPr>
          <a:xfrm>
            <a:off x="1178064" y="679572"/>
            <a:ext cx="2906565"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6">
                    <a:lumMod val="75000"/>
                  </a:schemeClr>
                </a:solidFill>
                <a:effectLst/>
              </a:rPr>
              <a:t>URLs Count</a:t>
            </a:r>
          </a:p>
        </p:txBody>
      </p:sp>
      <p:sp>
        <p:nvSpPr>
          <p:cNvPr id="6" name="TextBox 5">
            <a:extLst>
              <a:ext uri="{FF2B5EF4-FFF2-40B4-BE49-F238E27FC236}">
                <a16:creationId xmlns:a16="http://schemas.microsoft.com/office/drawing/2014/main" id="{26443738-19E8-46F5-A452-7AA48F6CD0DF}"/>
              </a:ext>
            </a:extLst>
          </p:cNvPr>
          <p:cNvSpPr txBox="1"/>
          <p:nvPr/>
        </p:nvSpPr>
        <p:spPr>
          <a:xfrm>
            <a:off x="2432806" y="1551963"/>
            <a:ext cx="5184397" cy="646331"/>
          </a:xfrm>
          <a:prstGeom prst="rect">
            <a:avLst/>
          </a:prstGeom>
          <a:noFill/>
        </p:spPr>
        <p:txBody>
          <a:bodyPr wrap="square" rtlCol="0">
            <a:spAutoFit/>
          </a:bodyPr>
          <a:lstStyle/>
          <a:p>
            <a:pPr algn="ctr"/>
            <a:r>
              <a:rPr lang="en-US" dirty="0"/>
              <a:t>No of URLs used by a twitter account in a specific time or whole twitter life. </a:t>
            </a:r>
          </a:p>
        </p:txBody>
      </p:sp>
      <p:pic>
        <p:nvPicPr>
          <p:cNvPr id="8" name="Picture 7">
            <a:extLst>
              <a:ext uri="{FF2B5EF4-FFF2-40B4-BE49-F238E27FC236}">
                <a16:creationId xmlns:a16="http://schemas.microsoft.com/office/drawing/2014/main" id="{332F9554-CCDF-4E68-88A7-8C3E8F6401DD}"/>
              </a:ext>
            </a:extLst>
          </p:cNvPr>
          <p:cNvPicPr>
            <a:picLocks noChangeAspect="1"/>
          </p:cNvPicPr>
          <p:nvPr/>
        </p:nvPicPr>
        <p:blipFill>
          <a:blip r:embed="rId4"/>
          <a:stretch>
            <a:fillRect/>
          </a:stretch>
        </p:blipFill>
        <p:spPr>
          <a:xfrm>
            <a:off x="2212290" y="2640335"/>
            <a:ext cx="5972175" cy="2362200"/>
          </a:xfrm>
          <a:prstGeom prst="rect">
            <a:avLst/>
          </a:prstGeom>
        </p:spPr>
      </p:pic>
    </p:spTree>
    <p:extLst>
      <p:ext uri="{BB962C8B-B14F-4D97-AF65-F5344CB8AC3E}">
        <p14:creationId xmlns:p14="http://schemas.microsoft.com/office/powerpoint/2010/main" val="405998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7EC8E91D-B83F-489F-BB6D-85AFF80079E9}"/>
              </a:ext>
            </a:extLst>
          </p:cNvPr>
          <p:cNvSpPr>
            <a:spLocks noGrp="1"/>
          </p:cNvSpPr>
          <p:nvPr>
            <p:ph type="sldNum" sz="quarter" idx="12"/>
          </p:nvPr>
        </p:nvSpPr>
        <p:spPr/>
        <p:txBody>
          <a:bodyPr/>
          <a:lstStyle/>
          <a:p>
            <a:fld id="{D57F1E4F-1CFF-5643-939E-02111984F565}" type="slidenum">
              <a:rPr lang="en-US" smtClean="0"/>
              <a:t>22</a:t>
            </a:fld>
            <a:endParaRPr lang="en-US" dirty="0"/>
          </a:p>
        </p:txBody>
      </p:sp>
      <p:sp>
        <p:nvSpPr>
          <p:cNvPr id="4" name="Rectangle 3">
            <a:extLst>
              <a:ext uri="{FF2B5EF4-FFF2-40B4-BE49-F238E27FC236}">
                <a16:creationId xmlns:a16="http://schemas.microsoft.com/office/drawing/2014/main" id="{9E2B0E67-B170-4719-AC96-4E0275F9CFB7}"/>
              </a:ext>
            </a:extLst>
          </p:cNvPr>
          <p:cNvSpPr/>
          <p:nvPr/>
        </p:nvSpPr>
        <p:spPr>
          <a:xfrm>
            <a:off x="916561" y="967540"/>
            <a:ext cx="7717177"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6">
                    <a:lumMod val="75000"/>
                  </a:schemeClr>
                </a:solidFill>
                <a:effectLst/>
              </a:rPr>
              <a:t>Hashtag and user tag Diversity</a:t>
            </a:r>
          </a:p>
        </p:txBody>
      </p:sp>
      <p:sp>
        <p:nvSpPr>
          <p:cNvPr id="6" name="TextBox 5">
            <a:extLst>
              <a:ext uri="{FF2B5EF4-FFF2-40B4-BE49-F238E27FC236}">
                <a16:creationId xmlns:a16="http://schemas.microsoft.com/office/drawing/2014/main" id="{A0583016-F4BA-4464-9C88-7ED3EF1F2AC2}"/>
              </a:ext>
            </a:extLst>
          </p:cNvPr>
          <p:cNvSpPr txBox="1"/>
          <p:nvPr/>
        </p:nvSpPr>
        <p:spPr>
          <a:xfrm>
            <a:off x="836272" y="1956280"/>
            <a:ext cx="8532130" cy="369332"/>
          </a:xfrm>
          <a:prstGeom prst="rect">
            <a:avLst/>
          </a:prstGeom>
          <a:noFill/>
        </p:spPr>
        <p:txBody>
          <a:bodyPr wrap="square" rtlCol="0">
            <a:spAutoFit/>
          </a:bodyPr>
          <a:lstStyle/>
          <a:p>
            <a:r>
              <a:rPr lang="en-US" dirty="0"/>
              <a:t>Unique Hashtags and user mentions used by a twitter account in a month</a:t>
            </a:r>
          </a:p>
        </p:txBody>
      </p:sp>
      <p:pic>
        <p:nvPicPr>
          <p:cNvPr id="8" name="Picture 7">
            <a:extLst>
              <a:ext uri="{FF2B5EF4-FFF2-40B4-BE49-F238E27FC236}">
                <a16:creationId xmlns:a16="http://schemas.microsoft.com/office/drawing/2014/main" id="{D500CF5C-C813-46B1-ACFA-D5B8CFE950A9}"/>
              </a:ext>
            </a:extLst>
          </p:cNvPr>
          <p:cNvPicPr>
            <a:picLocks noChangeAspect="1"/>
          </p:cNvPicPr>
          <p:nvPr/>
        </p:nvPicPr>
        <p:blipFill rotWithShape="1">
          <a:blip r:embed="rId4"/>
          <a:srcRect l="50899" t="7939" r="155" b="662"/>
          <a:stretch/>
        </p:blipFill>
        <p:spPr>
          <a:xfrm>
            <a:off x="2619166" y="2606467"/>
            <a:ext cx="4644759" cy="3056121"/>
          </a:xfrm>
          <a:prstGeom prst="rect">
            <a:avLst/>
          </a:prstGeom>
        </p:spPr>
      </p:pic>
    </p:spTree>
    <p:extLst>
      <p:ext uri="{BB962C8B-B14F-4D97-AF65-F5344CB8AC3E}">
        <p14:creationId xmlns:p14="http://schemas.microsoft.com/office/powerpoint/2010/main" val="4134805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0BF317A2-1626-43F4-BD10-D2C6687F3B97}"/>
              </a:ext>
            </a:extLst>
          </p:cNvPr>
          <p:cNvSpPr>
            <a:spLocks noGrp="1"/>
          </p:cNvSpPr>
          <p:nvPr>
            <p:ph type="sldNum" sz="quarter" idx="12"/>
          </p:nvPr>
        </p:nvSpPr>
        <p:spPr/>
        <p:txBody>
          <a:bodyPr/>
          <a:lstStyle/>
          <a:p>
            <a:fld id="{D57F1E4F-1CFF-5643-939E-02111984F565}" type="slidenum">
              <a:rPr lang="en-US" smtClean="0"/>
              <a:t>23</a:t>
            </a:fld>
            <a:endParaRPr lang="en-US" dirty="0"/>
          </a:p>
        </p:txBody>
      </p:sp>
      <p:sp>
        <p:nvSpPr>
          <p:cNvPr id="4" name="Rectangle 3">
            <a:extLst>
              <a:ext uri="{FF2B5EF4-FFF2-40B4-BE49-F238E27FC236}">
                <a16:creationId xmlns:a16="http://schemas.microsoft.com/office/drawing/2014/main" id="{334FF6F0-D8C6-4E9D-B176-84F37C33552F}"/>
              </a:ext>
            </a:extLst>
          </p:cNvPr>
          <p:cNvSpPr/>
          <p:nvPr/>
        </p:nvSpPr>
        <p:spPr>
          <a:xfrm>
            <a:off x="2231599" y="1063416"/>
            <a:ext cx="5598007"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6">
                    <a:lumMod val="75000"/>
                  </a:schemeClr>
                </a:solidFill>
                <a:effectLst/>
              </a:rPr>
              <a:t>Likes &amp; Retweet count</a:t>
            </a:r>
          </a:p>
        </p:txBody>
      </p:sp>
      <p:sp>
        <p:nvSpPr>
          <p:cNvPr id="6" name="TextBox 5">
            <a:extLst>
              <a:ext uri="{FF2B5EF4-FFF2-40B4-BE49-F238E27FC236}">
                <a16:creationId xmlns:a16="http://schemas.microsoft.com/office/drawing/2014/main" id="{30156728-B118-405C-B7EF-25D6F270F3ED}"/>
              </a:ext>
            </a:extLst>
          </p:cNvPr>
          <p:cNvSpPr txBox="1"/>
          <p:nvPr/>
        </p:nvSpPr>
        <p:spPr>
          <a:xfrm>
            <a:off x="1914092" y="2155971"/>
            <a:ext cx="6233020" cy="369332"/>
          </a:xfrm>
          <a:prstGeom prst="rect">
            <a:avLst/>
          </a:prstGeom>
          <a:noFill/>
        </p:spPr>
        <p:txBody>
          <a:bodyPr wrap="square" rtlCol="0">
            <a:spAutoFit/>
          </a:bodyPr>
          <a:lstStyle/>
          <a:p>
            <a:r>
              <a:rPr lang="en-US" dirty="0"/>
              <a:t>Total no of likes and retweet on tweets of a twitter user</a:t>
            </a:r>
          </a:p>
        </p:txBody>
      </p:sp>
      <p:pic>
        <p:nvPicPr>
          <p:cNvPr id="8" name="Picture 7">
            <a:extLst>
              <a:ext uri="{FF2B5EF4-FFF2-40B4-BE49-F238E27FC236}">
                <a16:creationId xmlns:a16="http://schemas.microsoft.com/office/drawing/2014/main" id="{14ED58BB-D2DC-4B53-8950-76CF9DAB2FE2}"/>
              </a:ext>
            </a:extLst>
          </p:cNvPr>
          <p:cNvPicPr>
            <a:picLocks noChangeAspect="1"/>
          </p:cNvPicPr>
          <p:nvPr/>
        </p:nvPicPr>
        <p:blipFill>
          <a:blip r:embed="rId4"/>
          <a:stretch>
            <a:fillRect/>
          </a:stretch>
        </p:blipFill>
        <p:spPr>
          <a:xfrm>
            <a:off x="3078761" y="2768514"/>
            <a:ext cx="4034760" cy="3026070"/>
          </a:xfrm>
          <a:prstGeom prst="rect">
            <a:avLst/>
          </a:prstGeom>
          <a:effectLst>
            <a:softEdge rad="635000"/>
          </a:effectLst>
        </p:spPr>
      </p:pic>
      <p:sp>
        <p:nvSpPr>
          <p:cNvPr id="9" name="TextBox 8">
            <a:extLst>
              <a:ext uri="{FF2B5EF4-FFF2-40B4-BE49-F238E27FC236}">
                <a16:creationId xmlns:a16="http://schemas.microsoft.com/office/drawing/2014/main" id="{DAABE5E2-32B5-42FB-BCD3-F4332A9842B9}"/>
              </a:ext>
            </a:extLst>
          </p:cNvPr>
          <p:cNvSpPr txBox="1"/>
          <p:nvPr/>
        </p:nvSpPr>
        <p:spPr>
          <a:xfrm>
            <a:off x="6378429" y="6627168"/>
            <a:ext cx="5813571" cy="230832"/>
          </a:xfrm>
          <a:prstGeom prst="rect">
            <a:avLst/>
          </a:prstGeom>
          <a:noFill/>
        </p:spPr>
        <p:txBody>
          <a:bodyPr wrap="square" rtlCol="0">
            <a:spAutoFit/>
          </a:bodyPr>
          <a:lstStyle/>
          <a:p>
            <a:r>
              <a:rPr lang="en-US" sz="900" dirty="0"/>
              <a:t>Image Source- https://www.oxfordmediafactory.co.uk/2017/10/metrics-to-measure-twitter-success/</a:t>
            </a:r>
          </a:p>
        </p:txBody>
      </p:sp>
    </p:spTree>
    <p:extLst>
      <p:ext uri="{BB962C8B-B14F-4D97-AF65-F5344CB8AC3E}">
        <p14:creationId xmlns:p14="http://schemas.microsoft.com/office/powerpoint/2010/main" val="2797966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0EE91646-3598-4E76-BEEA-008812B9561D}"/>
              </a:ext>
            </a:extLst>
          </p:cNvPr>
          <p:cNvSpPr>
            <a:spLocks noGrp="1"/>
          </p:cNvSpPr>
          <p:nvPr>
            <p:ph type="sldNum" sz="quarter" idx="12"/>
          </p:nvPr>
        </p:nvSpPr>
        <p:spPr/>
        <p:txBody>
          <a:bodyPr/>
          <a:lstStyle/>
          <a:p>
            <a:fld id="{D57F1E4F-1CFF-5643-939E-02111984F565}" type="slidenum">
              <a:rPr lang="en-US" smtClean="0"/>
              <a:t>24</a:t>
            </a:fld>
            <a:endParaRPr lang="en-US" dirty="0"/>
          </a:p>
        </p:txBody>
      </p:sp>
      <p:sp>
        <p:nvSpPr>
          <p:cNvPr id="4" name="Rectangle 3">
            <a:extLst>
              <a:ext uri="{FF2B5EF4-FFF2-40B4-BE49-F238E27FC236}">
                <a16:creationId xmlns:a16="http://schemas.microsoft.com/office/drawing/2014/main" id="{83C2C2E6-611D-4495-84E5-C40CBA79972E}"/>
              </a:ext>
            </a:extLst>
          </p:cNvPr>
          <p:cNvSpPr/>
          <p:nvPr/>
        </p:nvSpPr>
        <p:spPr>
          <a:xfrm>
            <a:off x="2073115" y="818530"/>
            <a:ext cx="5780750"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6">
                    <a:lumMod val="75000"/>
                  </a:schemeClr>
                </a:solidFill>
                <a:effectLst/>
              </a:rPr>
              <a:t>Friends Following Ratio</a:t>
            </a:r>
          </a:p>
        </p:txBody>
      </p:sp>
      <p:sp>
        <p:nvSpPr>
          <p:cNvPr id="6" name="TextBox 5">
            <a:extLst>
              <a:ext uri="{FF2B5EF4-FFF2-40B4-BE49-F238E27FC236}">
                <a16:creationId xmlns:a16="http://schemas.microsoft.com/office/drawing/2014/main" id="{06139351-C1B5-4CE2-90F7-FAF5B20C4316}"/>
              </a:ext>
            </a:extLst>
          </p:cNvPr>
          <p:cNvSpPr txBox="1"/>
          <p:nvPr/>
        </p:nvSpPr>
        <p:spPr>
          <a:xfrm>
            <a:off x="1577132" y="1946246"/>
            <a:ext cx="7281644" cy="369332"/>
          </a:xfrm>
          <a:prstGeom prst="rect">
            <a:avLst/>
          </a:prstGeom>
          <a:noFill/>
        </p:spPr>
        <p:txBody>
          <a:bodyPr wrap="square" rtlCol="0">
            <a:spAutoFit/>
          </a:bodyPr>
          <a:lstStyle/>
          <a:p>
            <a:r>
              <a:rPr lang="en-US" dirty="0"/>
              <a:t>FF Ratio = Followers count/(Followers count + Following count)</a:t>
            </a:r>
          </a:p>
        </p:txBody>
      </p:sp>
      <p:pic>
        <p:nvPicPr>
          <p:cNvPr id="8" name="Picture 7">
            <a:extLst>
              <a:ext uri="{FF2B5EF4-FFF2-40B4-BE49-F238E27FC236}">
                <a16:creationId xmlns:a16="http://schemas.microsoft.com/office/drawing/2014/main" id="{C9EF6F0D-C3C9-4DD5-8542-722CA60AAD9B}"/>
              </a:ext>
            </a:extLst>
          </p:cNvPr>
          <p:cNvPicPr>
            <a:picLocks noChangeAspect="1"/>
          </p:cNvPicPr>
          <p:nvPr/>
        </p:nvPicPr>
        <p:blipFill rotWithShape="1">
          <a:blip r:embed="rId4"/>
          <a:srcRect l="33234" t="29231" r="34083" b="57649"/>
          <a:stretch/>
        </p:blipFill>
        <p:spPr>
          <a:xfrm>
            <a:off x="1937756" y="2920417"/>
            <a:ext cx="6051467" cy="1366357"/>
          </a:xfrm>
          <a:prstGeom prst="rect">
            <a:avLst/>
          </a:prstGeom>
          <a:effectLst>
            <a:softEdge rad="127000"/>
          </a:effectLst>
        </p:spPr>
      </p:pic>
      <p:cxnSp>
        <p:nvCxnSpPr>
          <p:cNvPr id="10" name="Straight Arrow Connector 9">
            <a:extLst>
              <a:ext uri="{FF2B5EF4-FFF2-40B4-BE49-F238E27FC236}">
                <a16:creationId xmlns:a16="http://schemas.microsoft.com/office/drawing/2014/main" id="{2CF240B8-2B13-4F29-B477-EE4A2A0C640E}"/>
              </a:ext>
            </a:extLst>
          </p:cNvPr>
          <p:cNvCxnSpPr/>
          <p:nvPr/>
        </p:nvCxnSpPr>
        <p:spPr>
          <a:xfrm flipV="1">
            <a:off x="3246539" y="4001549"/>
            <a:ext cx="637564" cy="796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C78FE6-CC6B-47BB-A8D1-8172730AB09F}"/>
              </a:ext>
            </a:extLst>
          </p:cNvPr>
          <p:cNvCxnSpPr/>
          <p:nvPr/>
        </p:nvCxnSpPr>
        <p:spPr>
          <a:xfrm flipH="1" flipV="1">
            <a:off x="5629013" y="3967993"/>
            <a:ext cx="562062" cy="85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097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1F878EB2-373D-4BF7-9939-D4D850919D71}"/>
              </a:ext>
            </a:extLst>
          </p:cNvPr>
          <p:cNvSpPr>
            <a:spLocks noGrp="1"/>
          </p:cNvSpPr>
          <p:nvPr>
            <p:ph type="sldNum" sz="quarter" idx="12"/>
          </p:nvPr>
        </p:nvSpPr>
        <p:spPr/>
        <p:txBody>
          <a:bodyPr/>
          <a:lstStyle/>
          <a:p>
            <a:fld id="{D57F1E4F-1CFF-5643-939E-02111984F565}" type="slidenum">
              <a:rPr lang="en-US" smtClean="0"/>
              <a:t>25</a:t>
            </a:fld>
            <a:endParaRPr lang="en-US" dirty="0"/>
          </a:p>
        </p:txBody>
      </p:sp>
      <p:sp>
        <p:nvSpPr>
          <p:cNvPr id="4" name="Rectangle 3">
            <a:extLst>
              <a:ext uri="{FF2B5EF4-FFF2-40B4-BE49-F238E27FC236}">
                <a16:creationId xmlns:a16="http://schemas.microsoft.com/office/drawing/2014/main" id="{F05D57D1-C4E5-4F7E-AD93-FA567140F471}"/>
              </a:ext>
            </a:extLst>
          </p:cNvPr>
          <p:cNvSpPr/>
          <p:nvPr/>
        </p:nvSpPr>
        <p:spPr>
          <a:xfrm>
            <a:off x="400241" y="363983"/>
            <a:ext cx="9587881"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6">
                    <a:lumMod val="75000"/>
                  </a:schemeClr>
                </a:solidFill>
                <a:effectLst/>
              </a:rPr>
              <a:t>Tweet Frequency and Age of account</a:t>
            </a:r>
          </a:p>
        </p:txBody>
      </p:sp>
      <p:pic>
        <p:nvPicPr>
          <p:cNvPr id="7" name="Picture 6">
            <a:extLst>
              <a:ext uri="{FF2B5EF4-FFF2-40B4-BE49-F238E27FC236}">
                <a16:creationId xmlns:a16="http://schemas.microsoft.com/office/drawing/2014/main" id="{FC76DD03-B93F-4B1E-A25A-427EDEE61BB2}"/>
              </a:ext>
            </a:extLst>
          </p:cNvPr>
          <p:cNvPicPr>
            <a:picLocks noChangeAspect="1"/>
          </p:cNvPicPr>
          <p:nvPr/>
        </p:nvPicPr>
        <p:blipFill>
          <a:blip r:embed="rId4"/>
          <a:stretch>
            <a:fillRect/>
          </a:stretch>
        </p:blipFill>
        <p:spPr>
          <a:xfrm>
            <a:off x="1609565" y="1130592"/>
            <a:ext cx="7702934" cy="5197867"/>
          </a:xfrm>
          <a:prstGeom prst="rect">
            <a:avLst/>
          </a:prstGeom>
        </p:spPr>
      </p:pic>
      <p:sp>
        <p:nvSpPr>
          <p:cNvPr id="8" name="TextBox 7">
            <a:extLst>
              <a:ext uri="{FF2B5EF4-FFF2-40B4-BE49-F238E27FC236}">
                <a16:creationId xmlns:a16="http://schemas.microsoft.com/office/drawing/2014/main" id="{8CBA16F5-CB81-48EF-A28C-5374AA228CBD}"/>
              </a:ext>
            </a:extLst>
          </p:cNvPr>
          <p:cNvSpPr txBox="1"/>
          <p:nvPr/>
        </p:nvSpPr>
        <p:spPr>
          <a:xfrm>
            <a:off x="6971510" y="6629282"/>
            <a:ext cx="5209389" cy="230832"/>
          </a:xfrm>
          <a:prstGeom prst="rect">
            <a:avLst/>
          </a:prstGeom>
          <a:noFill/>
        </p:spPr>
        <p:txBody>
          <a:bodyPr wrap="square" rtlCol="0">
            <a:spAutoFit/>
          </a:bodyPr>
          <a:lstStyle/>
          <a:p>
            <a:r>
              <a:rPr lang="en-US" sz="900" dirty="0"/>
              <a:t>Image Source- https://medium.com/soapbox-dc/trumps-in-a-twitter-funk-9e8454c53e10</a:t>
            </a:r>
          </a:p>
        </p:txBody>
      </p:sp>
    </p:spTree>
    <p:extLst>
      <p:ext uri="{BB962C8B-B14F-4D97-AF65-F5344CB8AC3E}">
        <p14:creationId xmlns:p14="http://schemas.microsoft.com/office/powerpoint/2010/main" val="2831648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86AD8724-6F31-45B6-806D-305749EDD59A}"/>
              </a:ext>
            </a:extLst>
          </p:cNvPr>
          <p:cNvSpPr>
            <a:spLocks noGrp="1"/>
          </p:cNvSpPr>
          <p:nvPr>
            <p:ph type="sldNum" sz="quarter" idx="12"/>
          </p:nvPr>
        </p:nvSpPr>
        <p:spPr/>
        <p:txBody>
          <a:bodyPr/>
          <a:lstStyle/>
          <a:p>
            <a:fld id="{D57F1E4F-1CFF-5643-939E-02111984F565}" type="slidenum">
              <a:rPr lang="en-US" smtClean="0"/>
              <a:t>26</a:t>
            </a:fld>
            <a:endParaRPr lang="en-US" dirty="0"/>
          </a:p>
        </p:txBody>
      </p:sp>
      <p:sp>
        <p:nvSpPr>
          <p:cNvPr id="4" name="Rectangle 3">
            <a:extLst>
              <a:ext uri="{FF2B5EF4-FFF2-40B4-BE49-F238E27FC236}">
                <a16:creationId xmlns:a16="http://schemas.microsoft.com/office/drawing/2014/main" id="{21C65DC4-2280-4701-93CD-1F437E4CB903}"/>
              </a:ext>
            </a:extLst>
          </p:cNvPr>
          <p:cNvSpPr/>
          <p:nvPr/>
        </p:nvSpPr>
        <p:spPr>
          <a:xfrm>
            <a:off x="4064147" y="679572"/>
            <a:ext cx="4322017"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6">
                    <a:lumMod val="75000"/>
                  </a:schemeClr>
                </a:solidFill>
                <a:effectLst/>
              </a:rPr>
              <a:t>Lexicon Diversity</a:t>
            </a:r>
          </a:p>
        </p:txBody>
      </p:sp>
      <p:sp>
        <p:nvSpPr>
          <p:cNvPr id="6" name="TextBox 5">
            <a:extLst>
              <a:ext uri="{FF2B5EF4-FFF2-40B4-BE49-F238E27FC236}">
                <a16:creationId xmlns:a16="http://schemas.microsoft.com/office/drawing/2014/main" id="{241C1422-EFED-486D-A0C9-8AB3AD18D551}"/>
              </a:ext>
            </a:extLst>
          </p:cNvPr>
          <p:cNvSpPr txBox="1"/>
          <p:nvPr/>
        </p:nvSpPr>
        <p:spPr>
          <a:xfrm>
            <a:off x="2097773" y="1536524"/>
            <a:ext cx="8254767" cy="369332"/>
          </a:xfrm>
          <a:prstGeom prst="rect">
            <a:avLst/>
          </a:prstGeom>
          <a:noFill/>
        </p:spPr>
        <p:txBody>
          <a:bodyPr wrap="square" rtlCol="0">
            <a:spAutoFit/>
          </a:bodyPr>
          <a:lstStyle/>
          <a:p>
            <a:r>
              <a:rPr lang="en-US" dirty="0"/>
              <a:t>Unique new words used in tweets tweeting by a user in a month interval </a:t>
            </a:r>
          </a:p>
        </p:txBody>
      </p:sp>
      <p:pic>
        <p:nvPicPr>
          <p:cNvPr id="8" name="Picture 7">
            <a:extLst>
              <a:ext uri="{FF2B5EF4-FFF2-40B4-BE49-F238E27FC236}">
                <a16:creationId xmlns:a16="http://schemas.microsoft.com/office/drawing/2014/main" id="{940B21DB-C581-4345-B694-93D8E9DCFF2B}"/>
              </a:ext>
            </a:extLst>
          </p:cNvPr>
          <p:cNvPicPr>
            <a:picLocks noChangeAspect="1"/>
          </p:cNvPicPr>
          <p:nvPr/>
        </p:nvPicPr>
        <p:blipFill rotWithShape="1">
          <a:blip r:embed="rId4"/>
          <a:srcRect b="33209"/>
          <a:stretch/>
        </p:blipFill>
        <p:spPr>
          <a:xfrm>
            <a:off x="2828925" y="2053417"/>
            <a:ext cx="6534150" cy="3969834"/>
          </a:xfrm>
          <a:prstGeom prst="rect">
            <a:avLst/>
          </a:prstGeom>
        </p:spPr>
      </p:pic>
      <p:sp>
        <p:nvSpPr>
          <p:cNvPr id="9" name="TextBox 8">
            <a:extLst>
              <a:ext uri="{FF2B5EF4-FFF2-40B4-BE49-F238E27FC236}">
                <a16:creationId xmlns:a16="http://schemas.microsoft.com/office/drawing/2014/main" id="{2974BC4D-3598-4EE2-9B68-C3476A34F690}"/>
              </a:ext>
            </a:extLst>
          </p:cNvPr>
          <p:cNvSpPr txBox="1"/>
          <p:nvPr/>
        </p:nvSpPr>
        <p:spPr>
          <a:xfrm>
            <a:off x="2704052" y="6627168"/>
            <a:ext cx="9487948" cy="230832"/>
          </a:xfrm>
          <a:prstGeom prst="rect">
            <a:avLst/>
          </a:prstGeom>
          <a:noFill/>
        </p:spPr>
        <p:txBody>
          <a:bodyPr wrap="square" rtlCol="0">
            <a:spAutoFit/>
          </a:bodyPr>
          <a:lstStyle/>
          <a:p>
            <a:r>
              <a:rPr lang="en-US" sz="900" dirty="0"/>
              <a:t>Image Source- https://www.semanticscholar.org/paper/Combining-user-based-and-global-lexicon-features-in-Jin-Yang/f99ff05212dc01d66c5d84b43189436c8d3c4674</a:t>
            </a:r>
          </a:p>
        </p:txBody>
      </p:sp>
    </p:spTree>
    <p:extLst>
      <p:ext uri="{BB962C8B-B14F-4D97-AF65-F5344CB8AC3E}">
        <p14:creationId xmlns:p14="http://schemas.microsoft.com/office/powerpoint/2010/main" val="720017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C3298C4C-A054-4A61-A1FB-36B916888D90}"/>
              </a:ext>
            </a:extLst>
          </p:cNvPr>
          <p:cNvSpPr>
            <a:spLocks noGrp="1"/>
          </p:cNvSpPr>
          <p:nvPr>
            <p:ph type="sldNum" sz="quarter" idx="12"/>
          </p:nvPr>
        </p:nvSpPr>
        <p:spPr/>
        <p:txBody>
          <a:bodyPr/>
          <a:lstStyle/>
          <a:p>
            <a:fld id="{D57F1E4F-1CFF-5643-939E-02111984F565}" type="slidenum">
              <a:rPr lang="en-US" smtClean="0"/>
              <a:t>27</a:t>
            </a:fld>
            <a:endParaRPr lang="en-US" dirty="0"/>
          </a:p>
        </p:txBody>
      </p:sp>
      <p:pic>
        <p:nvPicPr>
          <p:cNvPr id="8" name="Picture 7">
            <a:extLst>
              <a:ext uri="{FF2B5EF4-FFF2-40B4-BE49-F238E27FC236}">
                <a16:creationId xmlns:a16="http://schemas.microsoft.com/office/drawing/2014/main" id="{60768CAB-71E4-49E5-A996-D2FB76C0A83D}"/>
              </a:ext>
            </a:extLst>
          </p:cNvPr>
          <p:cNvPicPr>
            <a:picLocks noChangeAspect="1"/>
          </p:cNvPicPr>
          <p:nvPr/>
        </p:nvPicPr>
        <p:blipFill rotWithShape="1">
          <a:blip r:embed="rId4"/>
          <a:srcRect l="11039" t="3509" r="21455" b="53517"/>
          <a:stretch/>
        </p:blipFill>
        <p:spPr>
          <a:xfrm>
            <a:off x="326685" y="1717756"/>
            <a:ext cx="11719164" cy="4196481"/>
          </a:xfrm>
          <a:prstGeom prst="rect">
            <a:avLst/>
          </a:prstGeom>
        </p:spPr>
      </p:pic>
      <p:sp>
        <p:nvSpPr>
          <p:cNvPr id="9" name="Rectangle 8">
            <a:extLst>
              <a:ext uri="{FF2B5EF4-FFF2-40B4-BE49-F238E27FC236}">
                <a16:creationId xmlns:a16="http://schemas.microsoft.com/office/drawing/2014/main" id="{34FDA1B0-8A90-4F09-A068-E0A7D404362B}"/>
              </a:ext>
            </a:extLst>
          </p:cNvPr>
          <p:cNvSpPr/>
          <p:nvPr/>
        </p:nvSpPr>
        <p:spPr>
          <a:xfrm>
            <a:off x="683187" y="709473"/>
            <a:ext cx="2082621"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a:ln/>
                <a:solidFill>
                  <a:schemeClr val="accent6">
                    <a:lumMod val="75000"/>
                  </a:schemeClr>
                </a:solidFill>
              </a:rPr>
              <a:t>Dataset</a:t>
            </a:r>
            <a:endParaRPr lang="en-US" sz="4000" b="1" cap="none" spc="0" dirty="0">
              <a:ln/>
              <a:solidFill>
                <a:schemeClr val="accent6">
                  <a:lumMod val="75000"/>
                </a:schemeClr>
              </a:solidFill>
              <a:effectLst/>
            </a:endParaRPr>
          </a:p>
        </p:txBody>
      </p:sp>
    </p:spTree>
    <p:extLst>
      <p:ext uri="{BB962C8B-B14F-4D97-AF65-F5344CB8AC3E}">
        <p14:creationId xmlns:p14="http://schemas.microsoft.com/office/powerpoint/2010/main" val="1570570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B8777F6E-3C6E-4E9A-82A9-A1F66C3F7A52}"/>
              </a:ext>
            </a:extLst>
          </p:cNvPr>
          <p:cNvSpPr>
            <a:spLocks noGrp="1"/>
          </p:cNvSpPr>
          <p:nvPr>
            <p:ph type="sldNum" sz="quarter" idx="12"/>
          </p:nvPr>
        </p:nvSpPr>
        <p:spPr/>
        <p:txBody>
          <a:bodyPr/>
          <a:lstStyle/>
          <a:p>
            <a:fld id="{D57F1E4F-1CFF-5643-939E-02111984F565}" type="slidenum">
              <a:rPr lang="en-US" smtClean="0"/>
              <a:t>28</a:t>
            </a:fld>
            <a:endParaRPr lang="en-US" dirty="0"/>
          </a:p>
        </p:txBody>
      </p:sp>
      <p:sp>
        <p:nvSpPr>
          <p:cNvPr id="6" name="Rectangle 5">
            <a:extLst>
              <a:ext uri="{FF2B5EF4-FFF2-40B4-BE49-F238E27FC236}">
                <a16:creationId xmlns:a16="http://schemas.microsoft.com/office/drawing/2014/main" id="{EA8FC708-91C5-4C2D-A027-B2C0AFE34E3B}"/>
              </a:ext>
            </a:extLst>
          </p:cNvPr>
          <p:cNvSpPr/>
          <p:nvPr/>
        </p:nvSpPr>
        <p:spPr>
          <a:xfrm>
            <a:off x="4637539" y="239120"/>
            <a:ext cx="2125903"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Result</a:t>
            </a:r>
          </a:p>
        </p:txBody>
      </p:sp>
      <p:sp>
        <p:nvSpPr>
          <p:cNvPr id="7" name="TextBox 6">
            <a:extLst>
              <a:ext uri="{FF2B5EF4-FFF2-40B4-BE49-F238E27FC236}">
                <a16:creationId xmlns:a16="http://schemas.microsoft.com/office/drawing/2014/main" id="{BE5E4EA4-355F-40F4-83B6-0F75CDD570F2}"/>
              </a:ext>
            </a:extLst>
          </p:cNvPr>
          <p:cNvSpPr txBox="1"/>
          <p:nvPr/>
        </p:nvSpPr>
        <p:spPr>
          <a:xfrm>
            <a:off x="1732497" y="1333757"/>
            <a:ext cx="7935985" cy="1015663"/>
          </a:xfrm>
          <a:prstGeom prst="rect">
            <a:avLst/>
          </a:prstGeom>
          <a:noFill/>
        </p:spPr>
        <p:txBody>
          <a:bodyPr wrap="square" rtlCol="0">
            <a:spAutoFit/>
          </a:bodyPr>
          <a:lstStyle/>
          <a:p>
            <a:pPr algn="ctr"/>
            <a:r>
              <a:rPr lang="en-US" sz="2000" dirty="0">
                <a:solidFill>
                  <a:schemeClr val="accent3">
                    <a:lumMod val="50000"/>
                  </a:schemeClr>
                </a:solidFill>
              </a:rPr>
              <a:t>From training the model we can conclude either Tweet is generated by Human or Bot than we can identify the </a:t>
            </a:r>
          </a:p>
          <a:p>
            <a:pPr algn="ctr"/>
            <a:r>
              <a:rPr lang="en-US" sz="2000" dirty="0">
                <a:solidFill>
                  <a:schemeClr val="accent3">
                    <a:lumMod val="50000"/>
                  </a:schemeClr>
                </a:solidFill>
              </a:rPr>
              <a:t>tweet is fake or genuine</a:t>
            </a:r>
          </a:p>
        </p:txBody>
      </p:sp>
      <p:pic>
        <p:nvPicPr>
          <p:cNvPr id="14" name="Picture 13">
            <a:extLst>
              <a:ext uri="{FF2B5EF4-FFF2-40B4-BE49-F238E27FC236}">
                <a16:creationId xmlns:a16="http://schemas.microsoft.com/office/drawing/2014/main" id="{BF390226-5B63-4979-9139-7B707D49D143}"/>
              </a:ext>
            </a:extLst>
          </p:cNvPr>
          <p:cNvPicPr>
            <a:picLocks noChangeAspect="1"/>
          </p:cNvPicPr>
          <p:nvPr/>
        </p:nvPicPr>
        <p:blipFill rotWithShape="1">
          <a:blip r:embed="rId4"/>
          <a:srcRect l="23120" t="43059" r="21455" b="4464"/>
          <a:stretch/>
        </p:blipFill>
        <p:spPr>
          <a:xfrm>
            <a:off x="2231470" y="2520727"/>
            <a:ext cx="6757505" cy="3598878"/>
          </a:xfrm>
          <a:prstGeom prst="rect">
            <a:avLst/>
          </a:prstGeom>
          <a:effectLst>
            <a:softEdge rad="635000"/>
          </a:effectLst>
        </p:spPr>
      </p:pic>
    </p:spTree>
    <p:extLst>
      <p:ext uri="{BB962C8B-B14F-4D97-AF65-F5344CB8AC3E}">
        <p14:creationId xmlns:p14="http://schemas.microsoft.com/office/powerpoint/2010/main" val="13582666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D213DBD0-AD90-4F3B-B744-4583DFEBE4A9}"/>
              </a:ext>
            </a:extLst>
          </p:cNvPr>
          <p:cNvSpPr>
            <a:spLocks noGrp="1"/>
          </p:cNvSpPr>
          <p:nvPr>
            <p:ph type="sldNum" sz="quarter" idx="12"/>
          </p:nvPr>
        </p:nvSpPr>
        <p:spPr/>
        <p:txBody>
          <a:bodyPr/>
          <a:lstStyle/>
          <a:p>
            <a:fld id="{D57F1E4F-1CFF-5643-939E-02111984F565}" type="slidenum">
              <a:rPr lang="en-US" smtClean="0"/>
              <a:t>29</a:t>
            </a:fld>
            <a:endParaRPr lang="en-US" dirty="0"/>
          </a:p>
        </p:txBody>
      </p:sp>
      <p:sp>
        <p:nvSpPr>
          <p:cNvPr id="4" name="Rectangle 3">
            <a:extLst>
              <a:ext uri="{FF2B5EF4-FFF2-40B4-BE49-F238E27FC236}">
                <a16:creationId xmlns:a16="http://schemas.microsoft.com/office/drawing/2014/main" id="{142D3E73-1949-444A-B816-B052E497E262}"/>
              </a:ext>
            </a:extLst>
          </p:cNvPr>
          <p:cNvSpPr/>
          <p:nvPr/>
        </p:nvSpPr>
        <p:spPr>
          <a:xfrm>
            <a:off x="693659" y="1918711"/>
            <a:ext cx="358303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50800" dist="38100" dir="2700000" algn="tl" rotWithShape="0">
                    <a:prstClr val="black">
                      <a:alpha val="40000"/>
                    </a:prstClr>
                  </a:outerShdw>
                </a:effectLst>
              </a:rPr>
              <a:t>Thank you</a:t>
            </a:r>
          </a:p>
        </p:txBody>
      </p:sp>
      <p:sp>
        <p:nvSpPr>
          <p:cNvPr id="6" name="Rectangle 5">
            <a:extLst>
              <a:ext uri="{FF2B5EF4-FFF2-40B4-BE49-F238E27FC236}">
                <a16:creationId xmlns:a16="http://schemas.microsoft.com/office/drawing/2014/main" id="{EE07547B-98F1-4FFC-A4D3-6D03757670F6}"/>
              </a:ext>
            </a:extLst>
          </p:cNvPr>
          <p:cNvSpPr/>
          <p:nvPr/>
        </p:nvSpPr>
        <p:spPr>
          <a:xfrm>
            <a:off x="6850779" y="4393463"/>
            <a:ext cx="272542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Queries</a:t>
            </a:r>
          </a:p>
        </p:txBody>
      </p:sp>
    </p:spTree>
    <p:extLst>
      <p:ext uri="{BB962C8B-B14F-4D97-AF65-F5344CB8AC3E}">
        <p14:creationId xmlns:p14="http://schemas.microsoft.com/office/powerpoint/2010/main" val="31222633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63DFAB99-0E9C-4DE3-8519-66B76127A3A4}"/>
              </a:ext>
            </a:extLst>
          </p:cNvPr>
          <p:cNvSpPr>
            <a:spLocks noGrp="1"/>
          </p:cNvSpPr>
          <p:nvPr>
            <p:ph type="sldNum" sz="quarter" idx="12"/>
          </p:nvPr>
        </p:nvSpPr>
        <p:spPr/>
        <p:txBody>
          <a:bodyPr/>
          <a:lstStyle/>
          <a:p>
            <a:fld id="{D57F1E4F-1CFF-5643-939E-02111984F565}" type="slidenum">
              <a:rPr lang="en-US" smtClean="0"/>
              <a:t>3</a:t>
            </a:fld>
            <a:endParaRPr lang="en-US" dirty="0"/>
          </a:p>
        </p:txBody>
      </p:sp>
      <p:sp>
        <p:nvSpPr>
          <p:cNvPr id="4" name="Rectangle 3">
            <a:extLst>
              <a:ext uri="{FF2B5EF4-FFF2-40B4-BE49-F238E27FC236}">
                <a16:creationId xmlns:a16="http://schemas.microsoft.com/office/drawing/2014/main" id="{CE5FEE56-E7C2-42A3-8B4D-0BC8C86202A5}"/>
              </a:ext>
            </a:extLst>
          </p:cNvPr>
          <p:cNvSpPr/>
          <p:nvPr/>
        </p:nvSpPr>
        <p:spPr>
          <a:xfrm>
            <a:off x="1001261" y="927726"/>
            <a:ext cx="2441694" cy="707886"/>
          </a:xfrm>
          <a:prstGeom prst="rect">
            <a:avLst/>
          </a:prstGeom>
          <a:noFill/>
        </p:spPr>
        <p:txBody>
          <a:bodyPr wrap="none" lIns="91440" tIns="45720" rIns="91440" bIns="45720">
            <a:spAutoFit/>
          </a:bodyPr>
          <a:lstStyle/>
          <a:p>
            <a:pPr algn="ctr"/>
            <a:r>
              <a:rPr lang="en-US" sz="4000" b="0" cap="none" spc="0" dirty="0">
                <a:ln w="0"/>
                <a:solidFill>
                  <a:schemeClr val="accent3">
                    <a:lumMod val="50000"/>
                  </a:schemeClr>
                </a:solidFill>
                <a:effectLst/>
              </a:rPr>
              <a:t>Contents</a:t>
            </a:r>
            <a:endParaRPr lang="en-US" sz="5400" b="0" cap="none" spc="0" dirty="0">
              <a:ln w="0"/>
              <a:solidFill>
                <a:schemeClr val="accent3">
                  <a:lumMod val="50000"/>
                </a:schemeClr>
              </a:solidFill>
              <a:effectLst/>
            </a:endParaRPr>
          </a:p>
        </p:txBody>
      </p:sp>
      <p:sp>
        <p:nvSpPr>
          <p:cNvPr id="6" name="TextBox 5">
            <a:extLst>
              <a:ext uri="{FF2B5EF4-FFF2-40B4-BE49-F238E27FC236}">
                <a16:creationId xmlns:a16="http://schemas.microsoft.com/office/drawing/2014/main" id="{8A95DAB8-3FFA-41C1-AC40-1149FF8724AA}"/>
              </a:ext>
            </a:extLst>
          </p:cNvPr>
          <p:cNvSpPr txBox="1"/>
          <p:nvPr/>
        </p:nvSpPr>
        <p:spPr>
          <a:xfrm>
            <a:off x="1249960" y="1744910"/>
            <a:ext cx="5134062"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A6484"/>
                </a:solidFill>
              </a:rPr>
              <a:t>Welcome Screen</a:t>
            </a:r>
          </a:p>
          <a:p>
            <a:pPr marL="285750" indent="-285750">
              <a:buFont typeface="Wingdings" panose="05000000000000000000" pitchFamily="2" charset="2"/>
              <a:buChar char="Ø"/>
            </a:pPr>
            <a:r>
              <a:rPr lang="en-US" dirty="0">
                <a:solidFill>
                  <a:srgbClr val="0A6484"/>
                </a:solidFill>
              </a:rPr>
              <a:t>Contents</a:t>
            </a:r>
          </a:p>
          <a:p>
            <a:pPr marL="285750" indent="-285750">
              <a:buFont typeface="Wingdings" panose="05000000000000000000" pitchFamily="2" charset="2"/>
              <a:buChar char="Ø"/>
            </a:pPr>
            <a:r>
              <a:rPr lang="en-US" dirty="0">
                <a:solidFill>
                  <a:srgbClr val="0A6484"/>
                </a:solidFill>
              </a:rPr>
              <a:t>Data Science(Domain of training)</a:t>
            </a:r>
          </a:p>
          <a:p>
            <a:pPr marL="285750" indent="-285750">
              <a:buFont typeface="Wingdings" panose="05000000000000000000" pitchFamily="2" charset="2"/>
              <a:buChar char="Ø"/>
            </a:pPr>
            <a:r>
              <a:rPr lang="en-US" dirty="0">
                <a:solidFill>
                  <a:srgbClr val="0A6484"/>
                </a:solidFill>
              </a:rPr>
              <a:t>What and why is Data Science</a:t>
            </a:r>
          </a:p>
          <a:p>
            <a:pPr marL="285750" indent="-285750">
              <a:buFont typeface="Wingdings" panose="05000000000000000000" pitchFamily="2" charset="2"/>
              <a:buChar char="Ø"/>
            </a:pPr>
            <a:r>
              <a:rPr lang="en-US" dirty="0">
                <a:solidFill>
                  <a:srgbClr val="0A6484"/>
                </a:solidFill>
              </a:rPr>
              <a:t>What is Machine Learning</a:t>
            </a:r>
          </a:p>
          <a:p>
            <a:pPr marL="285750" indent="-285750">
              <a:buFont typeface="Wingdings" panose="05000000000000000000" pitchFamily="2" charset="2"/>
              <a:buChar char="Ø"/>
            </a:pPr>
            <a:r>
              <a:rPr lang="en-US" dirty="0">
                <a:solidFill>
                  <a:srgbClr val="0A6484"/>
                </a:solidFill>
              </a:rPr>
              <a:t>Training Project</a:t>
            </a:r>
          </a:p>
          <a:p>
            <a:pPr marL="285750" indent="-285750">
              <a:buFont typeface="Wingdings" panose="05000000000000000000" pitchFamily="2" charset="2"/>
              <a:buChar char="Ø"/>
            </a:pPr>
            <a:r>
              <a:rPr lang="en-US" dirty="0">
                <a:solidFill>
                  <a:srgbClr val="0A6484"/>
                </a:solidFill>
              </a:rPr>
              <a:t>Project Environment</a:t>
            </a:r>
          </a:p>
          <a:p>
            <a:pPr marL="285750" indent="-285750">
              <a:buFont typeface="Wingdings" panose="05000000000000000000" pitchFamily="2" charset="2"/>
              <a:buChar char="Ø"/>
            </a:pPr>
            <a:r>
              <a:rPr lang="en-US" dirty="0">
                <a:solidFill>
                  <a:srgbClr val="0A6484"/>
                </a:solidFill>
              </a:rPr>
              <a:t>What is Twitter</a:t>
            </a:r>
          </a:p>
          <a:p>
            <a:pPr marL="285750" indent="-285750">
              <a:buFont typeface="Wingdings" panose="05000000000000000000" pitchFamily="2" charset="2"/>
              <a:buChar char="Ø"/>
            </a:pPr>
            <a:r>
              <a:rPr lang="en-US" dirty="0">
                <a:solidFill>
                  <a:srgbClr val="0A6484"/>
                </a:solidFill>
              </a:rPr>
              <a:t>What analytics possible on twitter</a:t>
            </a:r>
          </a:p>
          <a:p>
            <a:pPr marL="285750" indent="-285750">
              <a:buFont typeface="Wingdings" panose="05000000000000000000" pitchFamily="2" charset="2"/>
              <a:buChar char="Ø"/>
            </a:pPr>
            <a:r>
              <a:rPr lang="en-US" dirty="0">
                <a:solidFill>
                  <a:srgbClr val="0A6484"/>
                </a:solidFill>
              </a:rPr>
              <a:t>Different features used in Model</a:t>
            </a:r>
          </a:p>
          <a:p>
            <a:pPr marL="285750" indent="-285750">
              <a:buFont typeface="Wingdings" panose="05000000000000000000" pitchFamily="2" charset="2"/>
              <a:buChar char="Ø"/>
            </a:pPr>
            <a:r>
              <a:rPr lang="en-US" dirty="0">
                <a:solidFill>
                  <a:srgbClr val="0A6484"/>
                </a:solidFill>
              </a:rPr>
              <a:t>Dataset Sample</a:t>
            </a:r>
          </a:p>
          <a:p>
            <a:pPr marL="285750" indent="-285750">
              <a:buFont typeface="Wingdings" panose="05000000000000000000" pitchFamily="2" charset="2"/>
              <a:buChar char="Ø"/>
            </a:pPr>
            <a:r>
              <a:rPr lang="en-US" dirty="0">
                <a:solidFill>
                  <a:srgbClr val="0A6484"/>
                </a:solidFill>
              </a:rPr>
              <a:t>Result</a:t>
            </a:r>
          </a:p>
          <a:p>
            <a:pPr marL="285750" indent="-285750">
              <a:buFont typeface="Wingdings" panose="05000000000000000000" pitchFamily="2" charset="2"/>
              <a:buChar char="Ø"/>
            </a:pPr>
            <a:r>
              <a:rPr lang="en-US" dirty="0">
                <a:solidFill>
                  <a:srgbClr val="0A6484"/>
                </a:solidFill>
              </a:rPr>
              <a:t>Thank you &amp; query</a:t>
            </a:r>
          </a:p>
        </p:txBody>
      </p:sp>
    </p:spTree>
    <p:extLst>
      <p:ext uri="{BB962C8B-B14F-4D97-AF65-F5344CB8AC3E}">
        <p14:creationId xmlns:p14="http://schemas.microsoft.com/office/powerpoint/2010/main" val="83118200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sign&#10;&#10;Description generated with very high confidence">
            <a:extLst>
              <a:ext uri="{FF2B5EF4-FFF2-40B4-BE49-F238E27FC236}">
                <a16:creationId xmlns:a16="http://schemas.microsoft.com/office/drawing/2014/main" id="{6AAD690D-5A12-483F-8499-E6A4981B7CF1}"/>
              </a:ext>
            </a:extLst>
          </p:cNvPr>
          <p:cNvPicPr>
            <a:picLocks noChangeAspect="1"/>
          </p:cNvPicPr>
          <p:nvPr/>
        </p:nvPicPr>
        <p:blipFill>
          <a:blip r:embed="rId2"/>
          <a:stretch>
            <a:fillRect/>
          </a:stretch>
        </p:blipFill>
        <p:spPr>
          <a:xfrm>
            <a:off x="914400" y="679572"/>
            <a:ext cx="9267825" cy="4644765"/>
          </a:xfrm>
          <a:prstGeom prst="rect">
            <a:avLst/>
          </a:prstGeom>
        </p:spPr>
      </p:pic>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3"/>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4"/>
          <a:stretch>
            <a:fillRect/>
          </a:stretch>
        </p:blipFill>
        <p:spPr>
          <a:xfrm>
            <a:off x="326685" y="6255413"/>
            <a:ext cx="1019175" cy="361950"/>
          </a:xfrm>
          <a:prstGeom prst="rect">
            <a:avLst/>
          </a:prstGeom>
        </p:spPr>
      </p:pic>
      <p:sp>
        <p:nvSpPr>
          <p:cNvPr id="10" name="Slide Number Placeholder 9">
            <a:extLst>
              <a:ext uri="{FF2B5EF4-FFF2-40B4-BE49-F238E27FC236}">
                <a16:creationId xmlns:a16="http://schemas.microsoft.com/office/drawing/2014/main" id="{7D544F10-D0B5-4A44-802C-FEA28ECDA237}"/>
              </a:ext>
            </a:extLst>
          </p:cNvPr>
          <p:cNvSpPr>
            <a:spLocks noGrp="1"/>
          </p:cNvSpPr>
          <p:nvPr>
            <p:ph type="sldNum" sz="quarter" idx="12"/>
          </p:nvPr>
        </p:nvSpPr>
        <p:spPr/>
        <p:txBody>
          <a:bodyPr/>
          <a:lstStyle/>
          <a:p>
            <a:fld id="{D57F1E4F-1CFF-5643-939E-02111984F565}" type="slidenum">
              <a:rPr lang="en-US" smtClean="0"/>
              <a:t>4</a:t>
            </a:fld>
            <a:endParaRPr lang="en-US" dirty="0"/>
          </a:p>
        </p:txBody>
      </p:sp>
      <p:sp>
        <p:nvSpPr>
          <p:cNvPr id="11" name="TextBox 10">
            <a:extLst>
              <a:ext uri="{FF2B5EF4-FFF2-40B4-BE49-F238E27FC236}">
                <a16:creationId xmlns:a16="http://schemas.microsoft.com/office/drawing/2014/main" id="{15FF5588-6F89-4637-BA33-C77293AF048F}"/>
              </a:ext>
            </a:extLst>
          </p:cNvPr>
          <p:cNvSpPr txBox="1"/>
          <p:nvPr/>
        </p:nvSpPr>
        <p:spPr>
          <a:xfrm>
            <a:off x="10005743" y="6609267"/>
            <a:ext cx="2175596" cy="246221"/>
          </a:xfrm>
          <a:prstGeom prst="rect">
            <a:avLst/>
          </a:prstGeom>
          <a:noFill/>
        </p:spPr>
        <p:txBody>
          <a:bodyPr wrap="none" rtlCol="0">
            <a:spAutoFit/>
          </a:bodyPr>
          <a:lstStyle/>
          <a:p>
            <a:r>
              <a:rPr lang="en-US" sz="1000" dirty="0">
                <a:solidFill>
                  <a:schemeClr val="bg1"/>
                </a:solidFill>
              </a:rPr>
              <a:t>Image source - Datacamp.com</a:t>
            </a:r>
          </a:p>
        </p:txBody>
      </p:sp>
    </p:spTree>
    <p:extLst>
      <p:ext uri="{BB962C8B-B14F-4D97-AF65-F5344CB8AC3E}">
        <p14:creationId xmlns:p14="http://schemas.microsoft.com/office/powerpoint/2010/main" val="444046295"/>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9440075F-293E-4EB4-9214-583A16885251}"/>
              </a:ext>
            </a:extLst>
          </p:cNvPr>
          <p:cNvSpPr>
            <a:spLocks noGrp="1"/>
          </p:cNvSpPr>
          <p:nvPr>
            <p:ph type="sldNum" sz="quarter" idx="12"/>
          </p:nvPr>
        </p:nvSpPr>
        <p:spPr/>
        <p:txBody>
          <a:bodyPr/>
          <a:lstStyle/>
          <a:p>
            <a:fld id="{D57F1E4F-1CFF-5643-939E-02111984F565}" type="slidenum">
              <a:rPr lang="en-US" smtClean="0"/>
              <a:t>5</a:t>
            </a:fld>
            <a:endParaRPr lang="en-US" dirty="0"/>
          </a:p>
        </p:txBody>
      </p:sp>
      <p:sp>
        <p:nvSpPr>
          <p:cNvPr id="7" name="TextBox 6">
            <a:extLst>
              <a:ext uri="{FF2B5EF4-FFF2-40B4-BE49-F238E27FC236}">
                <a16:creationId xmlns:a16="http://schemas.microsoft.com/office/drawing/2014/main" id="{22363F70-3A4B-46CC-B23F-704FCC60598C}"/>
              </a:ext>
            </a:extLst>
          </p:cNvPr>
          <p:cNvSpPr txBox="1"/>
          <p:nvPr/>
        </p:nvSpPr>
        <p:spPr>
          <a:xfrm>
            <a:off x="768991" y="2379537"/>
            <a:ext cx="10654018" cy="2308324"/>
          </a:xfrm>
          <a:prstGeom prst="rect">
            <a:avLst/>
          </a:prstGeom>
          <a:noFill/>
        </p:spPr>
        <p:txBody>
          <a:bodyPr wrap="square" rtlCol="0">
            <a:spAutoFit/>
          </a:bodyPr>
          <a:lstStyle/>
          <a:p>
            <a:r>
              <a:rPr lang="en-US" b="1" dirty="0"/>
              <a:t>Data science</a:t>
            </a:r>
            <a:r>
              <a:rPr lang="en-US" dirty="0"/>
              <a:t> is an interdisciplinary field that uses scientific methods, processes, algorithms and systems to extract knowledge and insights from data in various forms, both structured and unstructured similar to data mining. </a:t>
            </a:r>
          </a:p>
          <a:p>
            <a:r>
              <a:rPr lang="en-US" dirty="0"/>
              <a:t>Data science is a "concept to unify statistics, data analysis, machine learning and their related methods" in order to "understand and analyze actual phenomena" with data. It employs techniques and theories drawn from many fields within the context of mathematics, statistics, information science, and computer science. </a:t>
            </a:r>
          </a:p>
          <a:p>
            <a:endParaRPr lang="en-US" dirty="0"/>
          </a:p>
        </p:txBody>
      </p:sp>
      <p:sp>
        <p:nvSpPr>
          <p:cNvPr id="8" name="Rectangle 7">
            <a:extLst>
              <a:ext uri="{FF2B5EF4-FFF2-40B4-BE49-F238E27FC236}">
                <a16:creationId xmlns:a16="http://schemas.microsoft.com/office/drawing/2014/main" id="{F0B03B2F-93CE-4A51-8295-661787C6C12D}"/>
              </a:ext>
            </a:extLst>
          </p:cNvPr>
          <p:cNvSpPr/>
          <p:nvPr/>
        </p:nvSpPr>
        <p:spPr>
          <a:xfrm>
            <a:off x="768991" y="1272596"/>
            <a:ext cx="5160387" cy="646331"/>
          </a:xfrm>
          <a:prstGeom prst="rect">
            <a:avLst/>
          </a:prstGeom>
          <a:noFill/>
        </p:spPr>
        <p:txBody>
          <a:bodyPr wrap="non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What is Data Science?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9" name="TextBox 8">
            <a:extLst>
              <a:ext uri="{FF2B5EF4-FFF2-40B4-BE49-F238E27FC236}">
                <a16:creationId xmlns:a16="http://schemas.microsoft.com/office/drawing/2014/main" id="{ADB952FB-1780-4842-9D6C-4E98E3EE31F2}"/>
              </a:ext>
            </a:extLst>
          </p:cNvPr>
          <p:cNvSpPr txBox="1"/>
          <p:nvPr/>
        </p:nvSpPr>
        <p:spPr>
          <a:xfrm>
            <a:off x="9125736" y="6624201"/>
            <a:ext cx="3061982" cy="230832"/>
          </a:xfrm>
          <a:prstGeom prst="rect">
            <a:avLst/>
          </a:prstGeom>
          <a:noFill/>
        </p:spPr>
        <p:txBody>
          <a:bodyPr wrap="square" rtlCol="0">
            <a:spAutoFit/>
          </a:bodyPr>
          <a:lstStyle/>
          <a:p>
            <a:r>
              <a:rPr lang="en-US" sz="900" dirty="0"/>
              <a:t>Source- https://en.wikipedia.org/wiki/Data_science</a:t>
            </a:r>
          </a:p>
        </p:txBody>
      </p:sp>
    </p:spTree>
    <p:extLst>
      <p:ext uri="{BB962C8B-B14F-4D97-AF65-F5344CB8AC3E}">
        <p14:creationId xmlns:p14="http://schemas.microsoft.com/office/powerpoint/2010/main" val="2619585338"/>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pic>
        <p:nvPicPr>
          <p:cNvPr id="4" name="Picture 3" descr="A picture containing text, map&#10;&#10;Description generated with high confidence">
            <a:extLst>
              <a:ext uri="{FF2B5EF4-FFF2-40B4-BE49-F238E27FC236}">
                <a16:creationId xmlns:a16="http://schemas.microsoft.com/office/drawing/2014/main" id="{6569C2C8-43CA-48EF-9F37-D551FAF802E3}"/>
              </a:ext>
            </a:extLst>
          </p:cNvPr>
          <p:cNvPicPr>
            <a:picLocks noChangeAspect="1"/>
          </p:cNvPicPr>
          <p:nvPr/>
        </p:nvPicPr>
        <p:blipFill>
          <a:blip r:embed="rId4"/>
          <a:stretch>
            <a:fillRect/>
          </a:stretch>
        </p:blipFill>
        <p:spPr>
          <a:xfrm>
            <a:off x="485776" y="412087"/>
            <a:ext cx="9698830" cy="5430124"/>
          </a:xfrm>
          <a:prstGeom prst="rect">
            <a:avLst/>
          </a:prstGeom>
        </p:spPr>
      </p:pic>
      <p:sp>
        <p:nvSpPr>
          <p:cNvPr id="6" name="Slide Number Placeholder 5">
            <a:extLst>
              <a:ext uri="{FF2B5EF4-FFF2-40B4-BE49-F238E27FC236}">
                <a16:creationId xmlns:a16="http://schemas.microsoft.com/office/drawing/2014/main" id="{C7E38C32-4FFD-43BD-964D-56105516334F}"/>
              </a:ext>
            </a:extLst>
          </p:cNvPr>
          <p:cNvSpPr>
            <a:spLocks noGrp="1"/>
          </p:cNvSpPr>
          <p:nvPr>
            <p:ph type="sldNum" sz="quarter" idx="12"/>
          </p:nvPr>
        </p:nvSpPr>
        <p:spPr/>
        <p:txBody>
          <a:bodyPr/>
          <a:lstStyle/>
          <a:p>
            <a:fld id="{D57F1E4F-1CFF-5643-939E-02111984F565}" type="slidenum">
              <a:rPr lang="en-US" smtClean="0"/>
              <a:t>6</a:t>
            </a:fld>
            <a:endParaRPr lang="en-US" dirty="0"/>
          </a:p>
        </p:txBody>
      </p:sp>
      <p:sp>
        <p:nvSpPr>
          <p:cNvPr id="7" name="TextBox 6">
            <a:extLst>
              <a:ext uri="{FF2B5EF4-FFF2-40B4-BE49-F238E27FC236}">
                <a16:creationId xmlns:a16="http://schemas.microsoft.com/office/drawing/2014/main" id="{F57CDE65-25F6-49AE-9CEA-884EF61B3DC7}"/>
              </a:ext>
            </a:extLst>
          </p:cNvPr>
          <p:cNvSpPr txBox="1"/>
          <p:nvPr/>
        </p:nvSpPr>
        <p:spPr>
          <a:xfrm flipH="1">
            <a:off x="10184606" y="6617363"/>
            <a:ext cx="2289110" cy="246221"/>
          </a:xfrm>
          <a:prstGeom prst="rect">
            <a:avLst/>
          </a:prstGeom>
          <a:noFill/>
        </p:spPr>
        <p:txBody>
          <a:bodyPr wrap="square" rtlCol="0">
            <a:spAutoFit/>
          </a:bodyPr>
          <a:lstStyle/>
          <a:p>
            <a:r>
              <a:rPr lang="en-US" sz="1000" dirty="0">
                <a:solidFill>
                  <a:schemeClr val="bg1"/>
                </a:solidFill>
              </a:rPr>
              <a:t>Image source - Edureka.co</a:t>
            </a:r>
            <a:endParaRPr lang="en-US" sz="1200" dirty="0">
              <a:solidFill>
                <a:schemeClr val="bg1"/>
              </a:solidFill>
            </a:endParaRPr>
          </a:p>
        </p:txBody>
      </p:sp>
    </p:spTree>
    <p:extLst>
      <p:ext uri="{BB962C8B-B14F-4D97-AF65-F5344CB8AC3E}">
        <p14:creationId xmlns:p14="http://schemas.microsoft.com/office/powerpoint/2010/main" val="243520458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E66CE879-5119-4074-97CC-D4F24D99E944}"/>
              </a:ext>
            </a:extLst>
          </p:cNvPr>
          <p:cNvSpPr>
            <a:spLocks noGrp="1"/>
          </p:cNvSpPr>
          <p:nvPr>
            <p:ph type="sldNum" sz="quarter" idx="12"/>
          </p:nvPr>
        </p:nvSpPr>
        <p:spPr/>
        <p:txBody>
          <a:bodyPr/>
          <a:lstStyle/>
          <a:p>
            <a:fld id="{D57F1E4F-1CFF-5643-939E-02111984F565}" type="slidenum">
              <a:rPr lang="en-US" smtClean="0"/>
              <a:t>7</a:t>
            </a:fld>
            <a:endParaRPr lang="en-US" dirty="0"/>
          </a:p>
        </p:txBody>
      </p:sp>
      <p:sp>
        <p:nvSpPr>
          <p:cNvPr id="4" name="TextBox 3">
            <a:extLst>
              <a:ext uri="{FF2B5EF4-FFF2-40B4-BE49-F238E27FC236}">
                <a16:creationId xmlns:a16="http://schemas.microsoft.com/office/drawing/2014/main" id="{10F0852F-BFA3-4FE0-9B02-9DA862AE49FD}"/>
              </a:ext>
            </a:extLst>
          </p:cNvPr>
          <p:cNvSpPr txBox="1"/>
          <p:nvPr/>
        </p:nvSpPr>
        <p:spPr>
          <a:xfrm>
            <a:off x="1299881" y="2769393"/>
            <a:ext cx="9592238" cy="1938992"/>
          </a:xfrm>
          <a:prstGeom prst="rect">
            <a:avLst/>
          </a:prstGeom>
          <a:noFill/>
        </p:spPr>
        <p:txBody>
          <a:bodyPr wrap="square" rtlCol="0">
            <a:spAutoFit/>
          </a:bodyPr>
          <a:lstStyle/>
          <a:p>
            <a:pPr algn="just"/>
            <a:r>
              <a:rPr lang="en-US" sz="2000" b="1" dirty="0"/>
              <a:t>Machine learning</a:t>
            </a:r>
            <a:r>
              <a:rPr lang="en-US" sz="2000" dirty="0"/>
              <a:t> is a field of computer science that uses statistical techniques to give computer systems the ability to "learn" (e.g., progressively improve performance on a specific task) with data, without being explicitly programmed. </a:t>
            </a:r>
          </a:p>
          <a:p>
            <a:pPr algn="just"/>
            <a:r>
              <a:rPr lang="en-US" sz="2000" dirty="0"/>
              <a:t>The name </a:t>
            </a:r>
            <a:r>
              <a:rPr lang="en-US" sz="2000" i="1" dirty="0"/>
              <a:t>machine learning</a:t>
            </a:r>
            <a:r>
              <a:rPr lang="en-US" sz="2000" dirty="0"/>
              <a:t> was coined in 1959 by Arthur Samuel. </a:t>
            </a:r>
          </a:p>
          <a:p>
            <a:pPr algn="just"/>
            <a:endParaRPr lang="en-US" sz="2000" dirty="0"/>
          </a:p>
        </p:txBody>
      </p:sp>
      <p:sp>
        <p:nvSpPr>
          <p:cNvPr id="6" name="TextBox 5">
            <a:extLst>
              <a:ext uri="{FF2B5EF4-FFF2-40B4-BE49-F238E27FC236}">
                <a16:creationId xmlns:a16="http://schemas.microsoft.com/office/drawing/2014/main" id="{E11272FD-0756-42D0-A924-FE9E43A2C143}"/>
              </a:ext>
            </a:extLst>
          </p:cNvPr>
          <p:cNvSpPr txBox="1"/>
          <p:nvPr/>
        </p:nvSpPr>
        <p:spPr>
          <a:xfrm>
            <a:off x="8942665" y="6627168"/>
            <a:ext cx="3372374" cy="230832"/>
          </a:xfrm>
          <a:prstGeom prst="rect">
            <a:avLst/>
          </a:prstGeom>
          <a:noFill/>
        </p:spPr>
        <p:txBody>
          <a:bodyPr wrap="square" rtlCol="0">
            <a:spAutoFit/>
          </a:bodyPr>
          <a:lstStyle/>
          <a:p>
            <a:r>
              <a:rPr lang="en-US" sz="900" dirty="0"/>
              <a:t>Source- https://en.wikipedia.org/wiki/Machine_learning</a:t>
            </a:r>
          </a:p>
        </p:txBody>
      </p:sp>
      <p:sp>
        <p:nvSpPr>
          <p:cNvPr id="7" name="Rectangle 6">
            <a:extLst>
              <a:ext uri="{FF2B5EF4-FFF2-40B4-BE49-F238E27FC236}">
                <a16:creationId xmlns:a16="http://schemas.microsoft.com/office/drawing/2014/main" id="{9693FA1E-9B22-4A1B-B53B-E3EC0FF5E1C8}"/>
              </a:ext>
            </a:extLst>
          </p:cNvPr>
          <p:cNvSpPr/>
          <p:nvPr/>
        </p:nvSpPr>
        <p:spPr>
          <a:xfrm>
            <a:off x="1299881" y="1672714"/>
            <a:ext cx="6176691" cy="646331"/>
          </a:xfrm>
          <a:prstGeom prst="rect">
            <a:avLst/>
          </a:prstGeom>
          <a:noFill/>
        </p:spPr>
        <p:txBody>
          <a:bodyPr wrap="non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What is Machine Learning?</a:t>
            </a:r>
          </a:p>
        </p:txBody>
      </p:sp>
    </p:spTree>
    <p:extLst>
      <p:ext uri="{BB962C8B-B14F-4D97-AF65-F5344CB8AC3E}">
        <p14:creationId xmlns:p14="http://schemas.microsoft.com/office/powerpoint/2010/main" val="291671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3C584317-3061-448A-86C8-D48F91B7B80C}"/>
              </a:ext>
            </a:extLst>
          </p:cNvPr>
          <p:cNvSpPr>
            <a:spLocks noGrp="1"/>
          </p:cNvSpPr>
          <p:nvPr>
            <p:ph type="sldNum" sz="quarter" idx="12"/>
          </p:nvPr>
        </p:nvSpPr>
        <p:spPr/>
        <p:txBody>
          <a:bodyPr/>
          <a:lstStyle/>
          <a:p>
            <a:fld id="{D57F1E4F-1CFF-5643-939E-02111984F565}" type="slidenum">
              <a:rPr lang="en-US" smtClean="0"/>
              <a:t>8</a:t>
            </a:fld>
            <a:endParaRPr lang="en-US" dirty="0"/>
          </a:p>
        </p:txBody>
      </p:sp>
      <p:pic>
        <p:nvPicPr>
          <p:cNvPr id="6" name="Picture 5">
            <a:extLst>
              <a:ext uri="{FF2B5EF4-FFF2-40B4-BE49-F238E27FC236}">
                <a16:creationId xmlns:a16="http://schemas.microsoft.com/office/drawing/2014/main" id="{7DDD9619-C8BA-4BCF-A46E-B2394D776B0D}"/>
              </a:ext>
            </a:extLst>
          </p:cNvPr>
          <p:cNvPicPr>
            <a:picLocks noChangeAspect="1"/>
          </p:cNvPicPr>
          <p:nvPr/>
        </p:nvPicPr>
        <p:blipFill>
          <a:blip r:embed="rId4"/>
          <a:stretch>
            <a:fillRect/>
          </a:stretch>
        </p:blipFill>
        <p:spPr>
          <a:xfrm>
            <a:off x="483609" y="922789"/>
            <a:ext cx="11224781" cy="4706224"/>
          </a:xfrm>
          <a:prstGeom prst="rect">
            <a:avLst/>
          </a:prstGeom>
        </p:spPr>
      </p:pic>
      <p:sp>
        <p:nvSpPr>
          <p:cNvPr id="7" name="TextBox 6">
            <a:extLst>
              <a:ext uri="{FF2B5EF4-FFF2-40B4-BE49-F238E27FC236}">
                <a16:creationId xmlns:a16="http://schemas.microsoft.com/office/drawing/2014/main" id="{8362B163-FB92-4868-B26C-60B542B09E68}"/>
              </a:ext>
            </a:extLst>
          </p:cNvPr>
          <p:cNvSpPr txBox="1"/>
          <p:nvPr/>
        </p:nvSpPr>
        <p:spPr>
          <a:xfrm>
            <a:off x="5388528" y="6627168"/>
            <a:ext cx="6912529" cy="230832"/>
          </a:xfrm>
          <a:prstGeom prst="rect">
            <a:avLst/>
          </a:prstGeom>
          <a:noFill/>
        </p:spPr>
        <p:txBody>
          <a:bodyPr wrap="square" rtlCol="0">
            <a:spAutoFit/>
          </a:bodyPr>
          <a:lstStyle/>
          <a:p>
            <a:r>
              <a:rPr lang="en-US" sz="900" dirty="0"/>
              <a:t>Image Source- https://www.datasciencecentral.com/profiles/blogs/soccer-and-machine-learning-2-hot-topics-for-2018</a:t>
            </a:r>
          </a:p>
        </p:txBody>
      </p:sp>
    </p:spTree>
    <p:extLst>
      <p:ext uri="{BB962C8B-B14F-4D97-AF65-F5344CB8AC3E}">
        <p14:creationId xmlns:p14="http://schemas.microsoft.com/office/powerpoint/2010/main" val="10716564"/>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5F9187B8-7305-4F56-9DFF-85C9653C0C4D}"/>
              </a:ext>
            </a:extLst>
          </p:cNvPr>
          <p:cNvPicPr>
            <a:picLocks noChangeAspect="1"/>
          </p:cNvPicPr>
          <p:nvPr/>
        </p:nvPicPr>
        <p:blipFill>
          <a:blip r:embed="rId2"/>
          <a:stretch>
            <a:fillRect/>
          </a:stretch>
        </p:blipFill>
        <p:spPr>
          <a:xfrm>
            <a:off x="9576205" y="6170813"/>
            <a:ext cx="2289110" cy="446550"/>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A9BDD01D-9DC8-4FFC-94A5-E58214F9A0E6}"/>
              </a:ext>
            </a:extLst>
          </p:cNvPr>
          <p:cNvPicPr>
            <a:picLocks noChangeAspect="1"/>
          </p:cNvPicPr>
          <p:nvPr/>
        </p:nvPicPr>
        <p:blipFill>
          <a:blip r:embed="rId3"/>
          <a:stretch>
            <a:fillRect/>
          </a:stretch>
        </p:blipFill>
        <p:spPr>
          <a:xfrm>
            <a:off x="326685" y="6255413"/>
            <a:ext cx="1019175" cy="361950"/>
          </a:xfrm>
          <a:prstGeom prst="rect">
            <a:avLst/>
          </a:prstGeom>
        </p:spPr>
      </p:pic>
      <p:sp>
        <p:nvSpPr>
          <p:cNvPr id="2" name="Slide Number Placeholder 1">
            <a:extLst>
              <a:ext uri="{FF2B5EF4-FFF2-40B4-BE49-F238E27FC236}">
                <a16:creationId xmlns:a16="http://schemas.microsoft.com/office/drawing/2014/main" id="{5E467E10-4F4B-4A0A-9152-79B9E57A3532}"/>
              </a:ext>
            </a:extLst>
          </p:cNvPr>
          <p:cNvSpPr>
            <a:spLocks noGrp="1"/>
          </p:cNvSpPr>
          <p:nvPr>
            <p:ph type="sldNum" sz="quarter" idx="12"/>
          </p:nvPr>
        </p:nvSpPr>
        <p:spPr/>
        <p:txBody>
          <a:bodyPr/>
          <a:lstStyle/>
          <a:p>
            <a:fld id="{D57F1E4F-1CFF-5643-939E-02111984F565}" type="slidenum">
              <a:rPr lang="en-US" smtClean="0"/>
              <a:t>9</a:t>
            </a:fld>
            <a:endParaRPr lang="en-US" dirty="0"/>
          </a:p>
        </p:txBody>
      </p:sp>
      <p:sp>
        <p:nvSpPr>
          <p:cNvPr id="6" name="Rectangle 5">
            <a:extLst>
              <a:ext uri="{FF2B5EF4-FFF2-40B4-BE49-F238E27FC236}">
                <a16:creationId xmlns:a16="http://schemas.microsoft.com/office/drawing/2014/main" id="{2B37A4C7-8FBF-49B5-9AA3-BA1FC5CEEA33}"/>
              </a:ext>
            </a:extLst>
          </p:cNvPr>
          <p:cNvSpPr/>
          <p:nvPr/>
        </p:nvSpPr>
        <p:spPr>
          <a:xfrm>
            <a:off x="902110" y="1309451"/>
            <a:ext cx="10387779"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Project- Tweet Classifier: Fake or Genuine</a:t>
            </a:r>
          </a:p>
        </p:txBody>
      </p:sp>
      <p:sp>
        <p:nvSpPr>
          <p:cNvPr id="7" name="TextBox 6">
            <a:extLst>
              <a:ext uri="{FF2B5EF4-FFF2-40B4-BE49-F238E27FC236}">
                <a16:creationId xmlns:a16="http://schemas.microsoft.com/office/drawing/2014/main" id="{72740089-E1F3-4C2E-B308-BD8183526604}"/>
              </a:ext>
            </a:extLst>
          </p:cNvPr>
          <p:cNvSpPr txBox="1"/>
          <p:nvPr/>
        </p:nvSpPr>
        <p:spPr>
          <a:xfrm>
            <a:off x="1649998" y="2588687"/>
            <a:ext cx="8892002" cy="2031325"/>
          </a:xfrm>
          <a:prstGeom prst="rect">
            <a:avLst/>
          </a:prstGeom>
          <a:noFill/>
        </p:spPr>
        <p:txBody>
          <a:bodyPr wrap="square" rtlCol="0">
            <a:spAutoFit/>
          </a:bodyPr>
          <a:lstStyle/>
          <a:p>
            <a:pPr algn="ctr"/>
            <a:r>
              <a:rPr lang="en-US" dirty="0">
                <a:solidFill>
                  <a:schemeClr val="accent4">
                    <a:lumMod val="50000"/>
                  </a:schemeClr>
                </a:solidFill>
              </a:rPr>
              <a:t>In August of 2014, Twitter revealed that 8.5% of its monthly active users which equals approximately 23 million users have automatically contacted their servers for regular updates. Thus, detecting and filtering spammers from legitimate users are mandatory in order to provide a spam-free environment in Twitter. </a:t>
            </a:r>
          </a:p>
          <a:p>
            <a:pPr algn="ctr"/>
            <a:r>
              <a:rPr lang="en-US" dirty="0">
                <a:solidFill>
                  <a:schemeClr val="accent1">
                    <a:lumMod val="75000"/>
                  </a:schemeClr>
                </a:solidFill>
              </a:rPr>
              <a:t>In this project, develop a machine learning model to detect the tweets either it is fake or genuine. </a:t>
            </a:r>
          </a:p>
        </p:txBody>
      </p:sp>
    </p:spTree>
    <p:extLst>
      <p:ext uri="{BB962C8B-B14F-4D97-AF65-F5344CB8AC3E}">
        <p14:creationId xmlns:p14="http://schemas.microsoft.com/office/powerpoint/2010/main" val="13448522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2_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596C2BA-53CC-40A5-80B4-1C886B48414E}">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AA7CAC84-E5FC-4B03-BFD5-5690DFEC6B1B}">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668</TotalTime>
  <Words>644</Words>
  <Application>Microsoft Office PowerPoint</Application>
  <PresentationFormat>Widescreen</PresentationFormat>
  <Paragraphs>101</Paragraphs>
  <Slides>29</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29</vt:i4>
      </vt:variant>
    </vt:vector>
  </HeadingPairs>
  <TitlesOfParts>
    <vt:vector size="38" baseType="lpstr">
      <vt:lpstr>Arial</vt:lpstr>
      <vt:lpstr>Calibri</vt:lpstr>
      <vt:lpstr>Century Gothic</vt:lpstr>
      <vt:lpstr>Times New Roman</vt:lpstr>
      <vt:lpstr>Wingdings</vt:lpstr>
      <vt:lpstr>Wingdings 3</vt:lpstr>
      <vt:lpstr>Ion</vt:lpstr>
      <vt:lpstr>1_Ion</vt:lpstr>
      <vt:lpstr>2_Ion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Deepesh Sherwal</dc:creator>
  <cp:lastModifiedBy>Deepesh Sherwal</cp:lastModifiedBy>
  <cp:revision>43</cp:revision>
  <dcterms:created xsi:type="dcterms:W3CDTF">2018-08-26T11:27:48Z</dcterms:created>
  <dcterms:modified xsi:type="dcterms:W3CDTF">2018-08-29T17:38:47Z</dcterms:modified>
</cp:coreProperties>
</file>